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5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2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3.xml" ContentType="application/vnd.openxmlformats-officedocument.presentationml.notesSlid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4.xml" ContentType="application/vnd.openxmlformats-officedocument.presentationml.notesSl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6" r:id="rId3"/>
    <p:sldMasterId id="2147483660" r:id="rId4"/>
  </p:sldMasterIdLst>
  <p:notesMasterIdLst>
    <p:notesMasterId r:id="rId88"/>
  </p:notesMasterIdLst>
  <p:sldIdLst>
    <p:sldId id="2804" r:id="rId5"/>
    <p:sldId id="2943" r:id="rId6"/>
    <p:sldId id="3245" r:id="rId7"/>
    <p:sldId id="3096" r:id="rId8"/>
    <p:sldId id="3085" r:id="rId9"/>
    <p:sldId id="3086" r:id="rId10"/>
    <p:sldId id="3087" r:id="rId11"/>
    <p:sldId id="3088" r:id="rId12"/>
    <p:sldId id="3091" r:id="rId13"/>
    <p:sldId id="3089" r:id="rId14"/>
    <p:sldId id="3106" r:id="rId15"/>
    <p:sldId id="3090" r:id="rId16"/>
    <p:sldId id="3092" r:id="rId17"/>
    <p:sldId id="3093" r:id="rId18"/>
    <p:sldId id="3105" r:id="rId19"/>
    <p:sldId id="3102" r:id="rId20"/>
    <p:sldId id="3103" r:id="rId21"/>
    <p:sldId id="3104" r:id="rId22"/>
    <p:sldId id="3178" r:id="rId23"/>
    <p:sldId id="3009" r:id="rId24"/>
    <p:sldId id="3010" r:id="rId25"/>
    <p:sldId id="3011" r:id="rId26"/>
    <p:sldId id="3012" r:id="rId27"/>
    <p:sldId id="3014" r:id="rId28"/>
    <p:sldId id="3015" r:id="rId29"/>
    <p:sldId id="3016" r:id="rId30"/>
    <p:sldId id="3182" r:id="rId31"/>
    <p:sldId id="3183" r:id="rId32"/>
    <p:sldId id="3184" r:id="rId33"/>
    <p:sldId id="3185" r:id="rId34"/>
    <p:sldId id="3179" r:id="rId35"/>
    <p:sldId id="3017" r:id="rId36"/>
    <p:sldId id="3018" r:id="rId37"/>
    <p:sldId id="3019" r:id="rId38"/>
    <p:sldId id="3020" r:id="rId39"/>
    <p:sldId id="3021" r:id="rId40"/>
    <p:sldId id="3023" r:id="rId41"/>
    <p:sldId id="3024" r:id="rId42"/>
    <p:sldId id="3025" r:id="rId43"/>
    <p:sldId id="3026" r:id="rId44"/>
    <p:sldId id="3027" r:id="rId45"/>
    <p:sldId id="3036" r:id="rId46"/>
    <p:sldId id="3180" r:id="rId47"/>
    <p:sldId id="2805" r:id="rId48"/>
    <p:sldId id="2803" r:id="rId49"/>
    <p:sldId id="2807" r:id="rId50"/>
    <p:sldId id="2822" r:id="rId51"/>
    <p:sldId id="2823" r:id="rId52"/>
    <p:sldId id="2808" r:id="rId53"/>
    <p:sldId id="2809" r:id="rId54"/>
    <p:sldId id="2810" r:id="rId55"/>
    <p:sldId id="2825" r:id="rId56"/>
    <p:sldId id="2824" r:id="rId57"/>
    <p:sldId id="2811" r:id="rId58"/>
    <p:sldId id="2812" r:id="rId59"/>
    <p:sldId id="2826" r:id="rId60"/>
    <p:sldId id="2813" r:id="rId61"/>
    <p:sldId id="2814" r:id="rId62"/>
    <p:sldId id="2827" r:id="rId63"/>
    <p:sldId id="2815" r:id="rId64"/>
    <p:sldId id="2816" r:id="rId65"/>
    <p:sldId id="2817" r:id="rId66"/>
    <p:sldId id="2818" r:id="rId67"/>
    <p:sldId id="2828" r:id="rId68"/>
    <p:sldId id="2819" r:id="rId69"/>
    <p:sldId id="2820" r:id="rId70"/>
    <p:sldId id="2829" r:id="rId71"/>
    <p:sldId id="2830" r:id="rId72"/>
    <p:sldId id="2831" r:id="rId73"/>
    <p:sldId id="2832" r:id="rId74"/>
    <p:sldId id="2873" r:id="rId75"/>
    <p:sldId id="2821" r:id="rId76"/>
    <p:sldId id="2876" r:id="rId77"/>
    <p:sldId id="2741" r:id="rId78"/>
    <p:sldId id="2782" r:id="rId79"/>
    <p:sldId id="2895" r:id="rId80"/>
    <p:sldId id="2783" r:id="rId81"/>
    <p:sldId id="2743" r:id="rId82"/>
    <p:sldId id="2781" r:id="rId83"/>
    <p:sldId id="476" r:id="rId84"/>
    <p:sldId id="3035" r:id="rId85"/>
    <p:sldId id="1998" r:id="rId86"/>
    <p:sldId id="1265" r:id="rId87"/>
  </p:sldIdLst>
  <p:sldSz cx="12192000" cy="6858000"/>
  <p:notesSz cx="6858000" cy="9144000"/>
  <p:custDataLst>
    <p:tags r:id="rId8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8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何先兵" initials="何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33"/>
    <a:srgbClr val="F2F2F2"/>
    <a:srgbClr val="FA00F8"/>
    <a:srgbClr val="FFFFFF"/>
    <a:srgbClr val="E2328D"/>
    <a:srgbClr val="E77AAF"/>
    <a:srgbClr val="E2EFE5"/>
    <a:srgbClr val="01733F"/>
    <a:srgbClr val="F5F7F9"/>
    <a:srgbClr val="007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88"/>
    <p:restoredTop sz="94639"/>
  </p:normalViewPr>
  <p:slideViewPr>
    <p:cSldViewPr snapToGrid="0" showGuides="1">
      <p:cViewPr varScale="1">
        <p:scale>
          <a:sx n="119" d="100"/>
          <a:sy n="119" d="100"/>
        </p:scale>
        <p:origin x="520" y="176"/>
      </p:cViewPr>
      <p:guideLst>
        <p:guide orient="horz" pos="2458"/>
        <p:guide pos="38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948"/>
    </p:cViewPr>
  </p:sorterViewPr>
  <p:gridSpacing cx="71999" cy="71999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tags" Target="tags/tag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commentAuthors" Target="commentAuthor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notesMaster" Target="notesMasters/notesMaster1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017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789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6_标题和表格">
    <p:bg>
      <p:bgPr>
        <a:solidFill>
          <a:schemeClr val="bg1">
            <a:alpha val="2899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6_标题和表格">
    <p:bg>
      <p:bgPr>
        <a:solidFill>
          <a:schemeClr val="bg1">
            <a:alpha val="2899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6_标题和表格">
    <p:bg>
      <p:bgPr>
        <a:solidFill>
          <a:schemeClr val="bg1">
            <a:alpha val="2899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6_标题和表格">
    <p:bg>
      <p:bgPr>
        <a:solidFill>
          <a:schemeClr val="bg1">
            <a:alpha val="2899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Tm="4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heme" Target="../theme/theme1.xml"/><Relationship Id="rId9" Type="http://schemas.openxmlformats.org/officeDocument/2006/relationships/tags" Target="../tags/tag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slideLayout" Target="../slideLayouts/slideLayout6.xml"/><Relationship Id="rId7" Type="http://schemas.openxmlformats.org/officeDocument/2006/relationships/tags" Target="../tags/tag9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heme" Target="../theme/theme2.xml"/><Relationship Id="rId9" Type="http://schemas.openxmlformats.org/officeDocument/2006/relationships/tags" Target="../tags/tag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slideLayout" Target="../slideLayouts/slideLayout9.xml"/><Relationship Id="rId7" Type="http://schemas.openxmlformats.org/officeDocument/2006/relationships/tags" Target="../tags/tag1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heme" Target="../theme/theme3.xml"/><Relationship Id="rId9" Type="http://schemas.openxmlformats.org/officeDocument/2006/relationships/tags" Target="../tags/tag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slideLayout" Target="../slideLayouts/slideLayout12.xml"/><Relationship Id="rId7" Type="http://schemas.openxmlformats.org/officeDocument/2006/relationships/tags" Target="../tags/tag19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heme" Target="../theme/theme4.xml"/><Relationship Id="rId9" Type="http://schemas.openxmlformats.org/officeDocument/2006/relationships/tags" Target="../tags/tag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6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7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6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7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6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7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6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7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2024/6/19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tags" Target="../tags/tag71.xml"/><Relationship Id="rId18" Type="http://schemas.openxmlformats.org/officeDocument/2006/relationships/image" Target="../media/image6.jpe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image" Target="../media/image5.jpeg"/><Relationship Id="rId2" Type="http://schemas.openxmlformats.org/officeDocument/2006/relationships/tags" Target="../tags/tag60.xml"/><Relationship Id="rId16" Type="http://schemas.openxmlformats.org/officeDocument/2006/relationships/image" Target="../media/image4.jpeg"/><Relationship Id="rId20" Type="http://schemas.openxmlformats.org/officeDocument/2006/relationships/image" Target="../media/image8.jpe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5" Type="http://schemas.openxmlformats.org/officeDocument/2006/relationships/tags" Target="../tags/tag63.xml"/><Relationship Id="rId15" Type="http://schemas.openxmlformats.org/officeDocument/2006/relationships/image" Target="../media/image3.jpeg"/><Relationship Id="rId10" Type="http://schemas.openxmlformats.org/officeDocument/2006/relationships/tags" Target="../tags/tag68.xml"/><Relationship Id="rId19" Type="http://schemas.openxmlformats.org/officeDocument/2006/relationships/image" Target="../media/image7.jpeg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85.xml"/><Relationship Id="rId7" Type="http://schemas.openxmlformats.org/officeDocument/2006/relationships/image" Target="../media/image10.jpe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image" Target="../media/image13.jpe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7" Type="http://schemas.openxmlformats.org/officeDocument/2006/relationships/image" Target="../media/image22.png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21.jpeg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10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image" Target="../media/image25.jpeg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image" Target="../media/image24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image" Target="../media/image23.jpeg"/><Relationship Id="rId5" Type="http://schemas.openxmlformats.org/officeDocument/2006/relationships/tags" Target="../tags/tag108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107.xml"/><Relationship Id="rId9" Type="http://schemas.openxmlformats.org/officeDocument/2006/relationships/slideLayout" Target="../slideLayouts/slideLayout8.xml"/><Relationship Id="rId1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tags" Target="../tags/tag117.xml"/><Relationship Id="rId7" Type="http://schemas.openxmlformats.org/officeDocument/2006/relationships/image" Target="../media/image27.jpe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9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tags" Target="../tags/tag122.xml"/><Relationship Id="rId7" Type="http://schemas.openxmlformats.org/officeDocument/2006/relationships/image" Target="../media/image31.jpe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30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tags" Target="../tags/tag12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image" Target="../media/image36.jpeg"/><Relationship Id="rId5" Type="http://schemas.openxmlformats.org/officeDocument/2006/relationships/tags" Target="../tags/tag128.xml"/><Relationship Id="rId10" Type="http://schemas.openxmlformats.org/officeDocument/2006/relationships/image" Target="../media/image35.jpeg"/><Relationship Id="rId4" Type="http://schemas.openxmlformats.org/officeDocument/2006/relationships/tags" Target="../tags/tag127.xml"/><Relationship Id="rId9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tags" Target="../tags/tag132.xml"/><Relationship Id="rId7" Type="http://schemas.openxmlformats.org/officeDocument/2006/relationships/image" Target="../media/image37.jpeg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9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37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image" Target="../media/image42.jpeg"/><Relationship Id="rId5" Type="http://schemas.openxmlformats.org/officeDocument/2006/relationships/tags" Target="../tags/tag139.xml"/><Relationship Id="rId10" Type="http://schemas.openxmlformats.org/officeDocument/2006/relationships/image" Target="../media/image41.jpeg"/><Relationship Id="rId4" Type="http://schemas.openxmlformats.org/officeDocument/2006/relationships/tags" Target="../tags/tag138.xml"/><Relationship Id="rId9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15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10" Type="http://schemas.openxmlformats.org/officeDocument/2006/relationships/image" Target="../media/image48.jpeg"/><Relationship Id="rId4" Type="http://schemas.openxmlformats.org/officeDocument/2006/relationships/tags" Target="../tags/tag151.xml"/><Relationship Id="rId9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8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5.xml"/><Relationship Id="rId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4" Type="http://schemas.openxmlformats.org/officeDocument/2006/relationships/image" Target="../media/image7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3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tags" Target="../tags/tag186.xml"/><Relationship Id="rId7" Type="http://schemas.openxmlformats.org/officeDocument/2006/relationships/image" Target="../media/image78.jpe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9" Type="http://schemas.openxmlformats.org/officeDocument/2006/relationships/image" Target="../media/image80.jpe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tags" Target="../tags/tag191.xml"/><Relationship Id="rId7" Type="http://schemas.openxmlformats.org/officeDocument/2006/relationships/image" Target="../media/image82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image" Target="../media/image81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7.jpe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1.jpe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tags" Target="../tags/tag199.xml"/><Relationship Id="rId7" Type="http://schemas.openxmlformats.org/officeDocument/2006/relationships/image" Target="../media/image92.jpeg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9" Type="http://schemas.openxmlformats.org/officeDocument/2006/relationships/image" Target="../media/image9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7" Type="http://schemas.openxmlformats.org/officeDocument/2006/relationships/image" Target="../media/image96.jpe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5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tags" Target="../tags/tag208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10.xml"/><Relationship Id="rId10" Type="http://schemas.openxmlformats.org/officeDocument/2006/relationships/image" Target="../media/image99.jpeg"/><Relationship Id="rId4" Type="http://schemas.openxmlformats.org/officeDocument/2006/relationships/tags" Target="../tags/tag209.xml"/><Relationship Id="rId9" Type="http://schemas.openxmlformats.org/officeDocument/2006/relationships/image" Target="../media/image98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2.xml"/><Relationship Id="rId1" Type="http://schemas.openxmlformats.org/officeDocument/2006/relationships/tags" Target="../tags/tag21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1624013" y="1541463"/>
            <a:ext cx="9105900" cy="704850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LED显示技术产品应用市场分析</a:t>
            </a:r>
          </a:p>
        </p:txBody>
      </p:sp>
      <p:sp>
        <p:nvSpPr>
          <p:cNvPr id="3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773613" y="2403475"/>
            <a:ext cx="2763838" cy="70485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 fontAlgn="auto"/>
            <a:r>
              <a:rPr lang="zh-CN" altLang="en-US" sz="1800" strike="noStrike" noProof="1"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智能标识系列大讲堂</a:t>
            </a:r>
            <a:endParaRPr lang="zh-CN" altLang="en-US" sz="1800" strike="noStrike" noProof="1">
              <a:solidFill>
                <a:schemeClr val="bg2">
                  <a:lumMod val="75000"/>
                </a:schemeClr>
              </a:solidFill>
              <a:effectLst>
                <a:outerShdw blurRad="38100" dist="19050" dir="2700000" algn="tl" rotWithShape="0">
                  <a:schemeClr val="bg1">
                    <a:lumMod val="50000"/>
                    <a:alpha val="40000"/>
                  </a:schemeClr>
                </a:outerShdw>
              </a:effectLst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441700" y="3165475"/>
            <a:ext cx="5429250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765675" y="3135313"/>
            <a:ext cx="2779713" cy="70485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 fontAlgn="auto"/>
            <a:r>
              <a:rPr lang="zh-CN" altLang="en-US" sz="1400" strike="noStrike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主讲：齐普光电</a:t>
            </a:r>
            <a:endParaRPr lang="zh-CN" altLang="en-US" sz="1400" strike="noStrike" noProof="1">
              <a:solidFill>
                <a:srgbClr val="006633"/>
              </a:solidFill>
              <a:effectLst>
                <a:outerShdw blurRad="38100" dist="19050" dir="2700000" algn="tl" rotWithShape="0">
                  <a:schemeClr val="bg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343400" y="2563813"/>
            <a:ext cx="4598988" cy="706438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 fontAlgn="auto"/>
            <a:endParaRPr lang="en-US" altLang="zh-CN" sz="1800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bg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779838" y="1695450"/>
            <a:ext cx="7289800" cy="3206750"/>
          </a:xfrm>
        </p:spPr>
        <p:txBody>
          <a:bodyPr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2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pitchFamily="34" charset="-122"/>
                <a:cs typeface="微软雅黑" panose="020B0503020204020204" pitchFamily="34" charset="-122"/>
              </a:rPr>
              <a:t>1、LED显示屏基础知识</a:t>
            </a:r>
            <a:br>
              <a:rPr lang="zh-CN" altLang="en-US" sz="2000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kumimoji="0" lang="zh-CN" altLang="en-US" sz="20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pitchFamily="34" charset="-122"/>
                <a:cs typeface="微软雅黑" panose="020B0503020204020204" pitchFamily="34" charset="-122"/>
              </a:rPr>
              <a:t>2、LED显示技术产品室外的应用介绍</a:t>
            </a:r>
            <a:br>
              <a:rPr lang="zh-CN" altLang="en-US" sz="2000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kumimoji="0" lang="zh-CN" altLang="en-US" sz="20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pitchFamily="34" charset="-122"/>
                <a:cs typeface="微软雅黑" panose="020B0503020204020204" pitchFamily="34" charset="-122"/>
              </a:rPr>
              <a:t>3、LED显示技术产品室内的应用介绍</a:t>
            </a:r>
            <a:br>
              <a:rPr kumimoji="0" lang="zh-CN" altLang="en-US" sz="20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kumimoji="0" lang="en-US" altLang="zh-CN" sz="20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kumimoji="0" lang="zh-CN" altLang="en-US" sz="20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pitchFamily="34" charset="-122"/>
                <a:cs typeface="微软雅黑" panose="020B0503020204020204" pitchFamily="34" charset="-122"/>
              </a:rPr>
              <a:t>、智慧交通领域的市场机会及应用分析</a:t>
            </a:r>
          </a:p>
        </p:txBody>
      </p:sp>
      <p:sp>
        <p:nvSpPr>
          <p:cNvPr id="10" name="标题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63650" y="701675"/>
            <a:ext cx="5480050" cy="73025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l" fontAlgn="auto">
              <a:lnSpc>
                <a:spcPct val="100000"/>
              </a:lnSpc>
            </a:pPr>
            <a:r>
              <a:rPr lang="zh-CN" altLang="en-US" sz="5400" strike="noStrike" noProof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目录</a:t>
            </a:r>
            <a:endParaRPr lang="zh-CN" altLang="en-US" sz="5400" strike="noStrike" noProof="1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05225" y="3106420"/>
            <a:ext cx="47815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pc="300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LED显示屏基础知识</a:t>
            </a:r>
            <a:endParaRPr lang="en-US" altLang="zh-CN" sz="3600" b="1">
              <a:solidFill>
                <a:srgbClr val="006633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013" y="415925"/>
            <a:ext cx="10969625" cy="706438"/>
          </a:xfrm>
        </p:spPr>
        <p:txBody>
          <a:bodyPr lIns="90170" tIns="46990" rIns="90170" bIns="46990" anchor="ctr" anchorCtr="0"/>
          <a:lstStyle/>
          <a:p>
            <a:r>
              <a:rPr lang="en-US" altLang="zh-CN"/>
              <a:t>LED</a:t>
            </a:r>
            <a:r>
              <a:rPr lang="zh-CN" altLang="en-US"/>
              <a:t>灯珠与</a:t>
            </a:r>
            <a:r>
              <a:rPr lang="en-US" altLang="zh-CN"/>
              <a:t>LED</a:t>
            </a:r>
            <a:r>
              <a:rPr lang="zh-CN" altLang="en-US"/>
              <a:t>显示屏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8013" y="1298575"/>
            <a:ext cx="10969625" cy="4759325"/>
          </a:xfrm>
        </p:spPr>
        <p:txBody>
          <a:bodyPr>
            <a:normAutofit fontScale="90000"/>
          </a:bodyPr>
          <a:lstStyle/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的发光颜色和发光效率与制作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的材料和工艺有关 ， 目前广泛使用的有红、绿、蓝三种。由于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工作电压低（仅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1.5-3V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），能主动发光且有一定亮度 ， 亮度又能用电压（或电流）调节，本身又耐冲击、抗振动、寿命长（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10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万小时）， 所以在大型的显示设备中，目前尚无其他的显示方式与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显示方式匹敌。 </a:t>
            </a:r>
          </a:p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把红色和绿色的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放在一起作为一个象素制作的显示屏叫双色屏或彩色屏 ； 把红、绿、蓝三种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管放在一起作为一个象素的显示屏叫三色屏或全彩屏。 制作室内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屏的象素尺寸一般是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2-10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毫米， 常常采用把几种能产生不同基色的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管芯封装成一体， 室外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屏的象素尺寸多为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12-26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毫米，每个象素由若干个各种单色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组成 ， 常见的成品称象素点，双色象素点一般由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红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绿、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红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绿等组成，三色象素点用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红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绿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兰、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红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绿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蓝组成。 </a:t>
            </a:r>
          </a:p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无论用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制作单色、双色或三色屏， 欲显示图象需要构成象素的每个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的发光亮度都必须能调节，其调节的精细程度就是显示屏的灰度等级。灰度等级越高， 显示的图像就越细腻，色彩也越丰富，相应的显示控制系统也越复杂。一般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256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级灰度的图像，颜色过渡已十分柔和，而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16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级灰度的彩色图像，颜色过渡界线十分明显。所以，彩色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屏当前都要求做成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256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级灰度的、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4096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及以上。 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08013" y="468313"/>
            <a:ext cx="10969625" cy="704850"/>
          </a:xfr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按使用环境分为户内 </a:t>
            </a:r>
            <a:r>
              <a:rPr kumimoji="0" lang="en-US" altLang="zh-CN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 </a:t>
            </a:r>
            <a:r>
              <a:rPr kumimoji="0" lang="zh-CN" altLang="en-US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户外及半户外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户内屏面积一般从不到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平米到十几平米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,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点密度较高， 在非阳光直射或灯光照明环境使用，观看距离在几米以外，屏体不具备密封防水能力。 </a:t>
            </a:r>
          </a:p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户外屏面积一般从几平米到几十甚至上百平米，点密度较稀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(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多为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1000-4000 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点每平米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),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发光亮度在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4500-8000cd/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平米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(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朝向不同，亮度要求不同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)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， 可在阳光直射条件下使用，观看距离在几 十米 以外，屏体具有良好的防风抗雨及防雷能力。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</a:t>
            </a:r>
          </a:p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半户外屏介于户外及户内两者之间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, 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具有较高的发光亮度 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,  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可在非阳光直射户外下使用，屏体有一定的密封，一般在屋檐下或橱窗内。 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170" tIns="46990" rIns="90170" bIns="46990" anchor="ctr" anchorCtr="0"/>
          <a:lstStyle/>
          <a:p>
            <a:r>
              <a:rPr lang="en-US" altLang="zh-CN"/>
              <a:t> </a:t>
            </a:r>
            <a:r>
              <a:rPr lang="zh-CN" altLang="en-US"/>
              <a:t>按控制或使用方式分同步和异步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8013" y="1568450"/>
            <a:ext cx="10969625" cy="4759325"/>
          </a:xfrm>
        </p:spPr>
        <p:txBody>
          <a:bodyPr>
            <a:normAutofit fontScale="97500" lnSpcReduction="10000"/>
          </a:bodyPr>
          <a:lstStyle/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同步方式是指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显示屏的工作方式基本等同于电脑的监视器， 它以至少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30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场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/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秒的更新速率点点对应地实监视器上的图时映射电脑像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,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通常具有多灰度的颜色显示能力，可达到多媒体的宣传广告效果。</a:t>
            </a:r>
          </a:p>
          <a:p>
            <a:pPr marL="228600" marR="0" indent="-22860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 异步方式是指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屏具有存储及自动播放的能力，在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PC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机上编辑好的文字及无灰度图片通过串口或其他网络接口传入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屏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,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然后由 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屏脱机自动播放，一般没有多灰度显示能力，主要用于显示文字信息，可以多屏联网。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170" tIns="46990" rIns="90170" bIns="46990" anchor="ctr" anchorCtr="0"/>
          <a:lstStyle/>
          <a:p>
            <a:r>
              <a:rPr lang="zh-CN" altLang="en-US" dirty="0"/>
              <a:t>按像素间距分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en-US" altLang="zh-CN" sz="32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P0.95/P1.9/P2.0/P2.5/P3/P4/P4.7/P5/</a:t>
            </a:r>
            <a:r>
              <a:rPr kumimoji="0" lang="en-US" altLang="zh-CN" sz="3200" b="0" i="0" u="none" strike="noStrike" kern="1200" cap="none" spc="150" normalizeH="0" baseline="0" noProof="1">
                <a:solidFill>
                  <a:srgbClr val="00663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P6/P8/P10/P12/P14/P16P20/P25/P31.25</a:t>
            </a:r>
            <a:endParaRPr kumimoji="0" lang="en-US" altLang="zh-CN" sz="3200" b="0" i="0" u="none" strike="noStrike" kern="1200" cap="none" spc="150" normalizeH="0" baseline="0" noProof="1">
              <a:solidFill>
                <a:schemeClr val="accent3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3200" b="0" i="0" u="none" strike="noStrike" kern="1200" cap="none" spc="150" normalizeH="0" baseline="0" noProof="1">
              <a:solidFill>
                <a:schemeClr val="accent3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170" tIns="46990" rIns="90170" bIns="46990" anchor="ctr" anchorCtr="0"/>
          <a:lstStyle/>
          <a:p>
            <a:r>
              <a:rPr lang="en-US" altLang="zh-CN"/>
              <a:t>LED</a:t>
            </a:r>
            <a:r>
              <a:rPr lang="zh-CN" altLang="en-US"/>
              <a:t>显示屏优势特点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全面了解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显示屏特点，是为了选择高性价比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,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与其它大屏幕终端显示器相比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,LED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显示屏主要有以下优势特点。</a:t>
            </a:r>
          </a:p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亮度高：色彩丰富鲜艳，户外显示屏的亮度大于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8000mcd/m2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，是目前唯一能够在户外全天候使用的大型；</a:t>
            </a:r>
          </a:p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寿命长：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寿命长达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100,000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小时（十年）以上；</a:t>
            </a:r>
          </a:p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视角大：室内视角可大于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160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度，户外视角可大于</a:t>
            </a:r>
            <a:r>
              <a:rPr kumimoji="0" lang="en-US" altLang="zh-CN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120</a:t>
            </a:r>
            <a:r>
              <a:rPr kumimoji="0" lang="zh-CN" altLang="en-US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度；</a:t>
            </a:r>
          </a:p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结构模块化，屏幕面积可大可小，小至不到一平米，大则可达几百、上千平米；</a:t>
            </a:r>
          </a:p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易与计算机接口，支持软件丰富，操作方便灵活，画面清晰稳定。</a:t>
            </a:r>
          </a:p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显示屏联网：利用一台微机可以同时控制多个显示屏显示不同的内容，显示屏也可脱机工作。</a:t>
            </a:r>
          </a:p>
          <a:p>
            <a: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0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既可以显示文字又可以显示图形图像，字体字型变化丰富。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170" tIns="46990" rIns="90170" bIns="46990" anchor="ctr" anchorCtr="0"/>
          <a:lstStyle/>
          <a:p>
            <a:r>
              <a:rPr lang="zh-CN" altLang="en-US"/>
              <a:t>亮度（</a:t>
            </a:r>
            <a:r>
              <a:rPr lang="en-US" altLang="zh-CN"/>
              <a:t>Brightness</a:t>
            </a:r>
            <a:r>
              <a:rPr lang="zh-CN" altLang="en-US"/>
              <a:t>）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8013" y="1657350"/>
            <a:ext cx="10969625" cy="4759325"/>
          </a:xfrm>
        </p:spPr>
        <p:txBody>
          <a:bodyPr>
            <a:normAutofit fontScale="90000"/>
          </a:bodyPr>
          <a:lstStyle/>
          <a:p>
            <a: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亮度在任何显示设备中都是最重要的参数。亮度的主单位叫烛光（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candela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），用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CD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表示，单个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的亮度通常用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millicandelas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MCD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，即千分之一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CD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，把一个平方米的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亮度加在一起，就得到单位面积亮度，用尼特（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NITS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）表示，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NITS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＝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CD/m2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。</a:t>
            </a:r>
          </a:p>
          <a:p>
            <a: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kern="1200" cap="none" spc="150" normalizeH="0" baseline="0" noProof="1">
              <a:solidFill>
                <a:schemeClr val="tx1">
                  <a:lumMod val="65000"/>
                  <a:lumOff val="3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红绿蓝三色的亮度必须平衡才能准确的还原真实色彩，换句话说，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的白色必须是白色，而不是粉红色。如果红绿蓝都处于最高亮度，混合出的色彩通常不是白色，为了得到白色（通常称为</a:t>
            </a:r>
            <a:r>
              <a:rPr kumimoji="0" lang="en-US" altLang="zh-CN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6500K</a:t>
            </a:r>
            <a:r>
              <a:rPr kumimoji="0" lang="zh-CN" altLang="en-US" sz="2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色温），红绿蓝中须有一个或两个的亮度调低，为了获取正确的白色，必须反复测量调整亮度，这个过程称白平衡。</a:t>
            </a:r>
            <a:br>
              <a:rPr lang="zh-CN" altLang="en-US" sz="2400"/>
            </a:br>
            <a:br>
              <a:rPr lang="zh-CN" altLang="en-US" sz="2400"/>
            </a:br>
            <a:endParaRPr kumimoji="0" lang="zh-CN" altLang="en-US" sz="2400" b="0" i="0" u="none" strike="noStrike" kern="1200" cap="none" spc="150" normalizeH="0" baseline="0" noProof="1">
              <a:solidFill>
                <a:schemeClr val="tx1">
                  <a:lumMod val="65000"/>
                  <a:lumOff val="3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170" tIns="46990" rIns="90170" bIns="46990" anchor="ctr" anchorCtr="0"/>
          <a:lstStyle/>
          <a:p>
            <a:r>
              <a:rPr lang="zh-CN" altLang="en-US"/>
              <a:t>可视距离（</a:t>
            </a:r>
            <a:r>
              <a:rPr lang="en-US" altLang="zh-CN"/>
              <a:t>Viewing Distance</a:t>
            </a:r>
            <a:r>
              <a:rPr lang="zh-CN" altLang="en-US"/>
              <a:t>）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en-US" altLang="zh-CN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对于各种显示器件来说，最佳的观察距离应该是人眼无法分辨出象素的最小距离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这个距离大约是点间距的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3400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倍。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电视和电脑的观测距离通常要小于这个要求，但可接受的距离不能小于点间距的</a:t>
            </a:r>
            <a:r>
              <a:rPr kumimoji="0" lang="en-US" altLang="zh-CN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1700</a:t>
            </a:r>
            <a:r>
              <a:rPr kumimoji="0" lang="zh-CN" altLang="en-US" sz="2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倍。 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61988" y="252413"/>
            <a:ext cx="9105900" cy="881063"/>
          </a:xfrm>
        </p:spPr>
        <p:txBody>
          <a:bodyPr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智慧标识标牌按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视距选配模组</a:t>
            </a:r>
            <a:endParaRPr kumimoji="0" lang="zh-CN" altLang="en-US" sz="7200" b="1" i="0" u="none" strike="noStrike" kern="1200" cap="none" spc="300" normalizeH="0" baseline="0" noProof="1"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7410" name="图片 2" descr="fb86c41df1d9acd94afceac22d59bf3"/>
          <p:cNvPicPr>
            <a:picLocks noChangeAspect="1"/>
          </p:cNvPicPr>
          <p:nvPr/>
        </p:nvPicPr>
        <p:blipFill>
          <a:blip r:embed="rId3"/>
          <a:srcRect b="45741"/>
          <a:stretch>
            <a:fillRect/>
          </a:stretch>
        </p:blipFill>
        <p:spPr>
          <a:xfrm>
            <a:off x="573088" y="1174750"/>
            <a:ext cx="3595687" cy="5575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图片 3" descr="fb86c41df1d9acd94afceac22d59bf3"/>
          <p:cNvPicPr>
            <a:picLocks noChangeAspect="1"/>
          </p:cNvPicPr>
          <p:nvPr/>
        </p:nvPicPr>
        <p:blipFill>
          <a:blip r:embed="rId3"/>
          <a:srcRect t="53619" b="1183"/>
          <a:stretch>
            <a:fillRect/>
          </a:stretch>
        </p:blipFill>
        <p:spPr>
          <a:xfrm>
            <a:off x="4857750" y="1255713"/>
            <a:ext cx="4338638" cy="56022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4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08013" y="608013"/>
            <a:ext cx="10969625" cy="706438"/>
          </a:xfrm>
        </p:spPr>
        <p:txBody>
          <a:bodyPr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可按模块拼接大屏</a:t>
            </a:r>
            <a:br>
              <a:rPr lang="zh-CN" altLang="en-US" sz="3200" b="1"/>
            </a:br>
            <a:r>
              <a:rPr kumimoji="0" lang="zh-CN" altLang="en-US" sz="2000" b="1" i="0" u="none" strike="noStrike" kern="1200" cap="none" spc="30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给出屏的具体数据（长、宽，面积） 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608013" y="1797050"/>
            <a:ext cx="10969625" cy="4759325"/>
          </a:xfrm>
        </p:spPr>
        <p:txBody>
          <a:bodyPr lIns="90000" tIns="46800" rIns="90000" bIns="46800" anchor="t" anchorCtr="0"/>
          <a:lstStyle/>
          <a:p>
            <a:pPr>
              <a:lnSpc>
                <a:spcPct val="110000"/>
              </a:lnSpc>
            </a:pPr>
            <a:r>
              <a:rPr lang="en-US" altLang="zh-CN" sz="1600"/>
              <a:t>a.</a:t>
            </a:r>
            <a:r>
              <a:rPr lang="zh-CN" altLang="en-US" sz="1600"/>
              <a:t>例子：要做</a:t>
            </a:r>
            <a:r>
              <a:rPr lang="en-US" altLang="zh-CN" sz="1600"/>
              <a:t>P20</a:t>
            </a:r>
            <a:r>
              <a:rPr lang="zh-CN" altLang="en-US" sz="1600"/>
              <a:t>的户外全彩屏长约</a:t>
            </a:r>
            <a:r>
              <a:rPr lang="en-US" altLang="zh-CN" sz="1600"/>
              <a:t>10</a:t>
            </a:r>
            <a:r>
              <a:rPr lang="zh-CN" altLang="en-US" sz="1600"/>
              <a:t>米，宽约</a:t>
            </a:r>
            <a:r>
              <a:rPr lang="en-US" altLang="zh-CN" sz="1600"/>
              <a:t>6</a:t>
            </a:r>
            <a:r>
              <a:rPr lang="zh-CN" altLang="en-US" sz="1600"/>
              <a:t>米</a:t>
            </a:r>
          </a:p>
          <a:p>
            <a:pPr>
              <a:lnSpc>
                <a:spcPct val="110000"/>
              </a:lnSpc>
            </a:pPr>
            <a:r>
              <a:rPr lang="en-US" altLang="zh-CN" sz="1600"/>
              <a:t>b.</a:t>
            </a:r>
            <a:r>
              <a:rPr lang="zh-CN" altLang="en-US" sz="1600"/>
              <a:t>首先清楚，单元箱体的规格 </a:t>
            </a:r>
            <a:r>
              <a:rPr lang="en-US" altLang="zh-CN" sz="1600"/>
              <a:t>(</a:t>
            </a:r>
            <a:r>
              <a:rPr lang="zh-CN" altLang="en-US" sz="1600"/>
              <a:t>箱体长宽</a:t>
            </a:r>
            <a:r>
              <a:rPr lang="en-US" altLang="zh-CN" sz="1600"/>
              <a:t>) </a:t>
            </a:r>
            <a:r>
              <a:rPr lang="zh-CN" altLang="en-US" sz="1600"/>
              <a:t>为</a:t>
            </a:r>
            <a:r>
              <a:rPr lang="en-US" altLang="zh-CN" sz="1600"/>
              <a:t>1280×960mm</a:t>
            </a:r>
            <a:r>
              <a:rPr lang="zh-CN" altLang="en-US" sz="1600"/>
              <a:t>，解析度为</a:t>
            </a:r>
            <a:r>
              <a:rPr lang="en-US" altLang="zh-CN" sz="1600"/>
              <a:t>64×48</a:t>
            </a:r>
          </a:p>
          <a:p>
            <a:pPr>
              <a:lnSpc>
                <a:spcPct val="110000"/>
              </a:lnSpc>
            </a:pPr>
            <a:r>
              <a:rPr lang="en-US" altLang="zh-CN" sz="1600"/>
              <a:t>c.</a:t>
            </a:r>
            <a:r>
              <a:rPr lang="zh-CN" altLang="en-US" sz="1600"/>
              <a:t>计算箱体的个数。</a:t>
            </a:r>
          </a:p>
          <a:p>
            <a:pPr>
              <a:lnSpc>
                <a:spcPct val="110000"/>
              </a:lnSpc>
            </a:pPr>
            <a:r>
              <a:rPr lang="zh-CN" altLang="en-US" sz="1600"/>
              <a:t>屏长或宽用的箱数＝预做屏长或宽</a:t>
            </a:r>
            <a:r>
              <a:rPr lang="en-US" altLang="zh-CN" sz="1600"/>
              <a:t>÷</a:t>
            </a:r>
            <a:r>
              <a:rPr lang="zh-CN" altLang="en-US" sz="1600"/>
              <a:t>单元箱的长或宽</a:t>
            </a:r>
          </a:p>
          <a:p>
            <a:pPr>
              <a:lnSpc>
                <a:spcPct val="110000"/>
              </a:lnSpc>
            </a:pPr>
            <a:r>
              <a:rPr lang="zh-CN" altLang="en-US" sz="1600"/>
              <a:t>  屏长用的箱体数：</a:t>
            </a:r>
            <a:r>
              <a:rPr lang="en-US" altLang="zh-CN" sz="1600"/>
              <a:t>10</a:t>
            </a:r>
            <a:r>
              <a:rPr lang="zh-CN" altLang="en-US" sz="1600"/>
              <a:t>米</a:t>
            </a:r>
            <a:r>
              <a:rPr lang="en-US" altLang="zh-CN" sz="1600"/>
              <a:t>×1000÷1280=7.8123≈8</a:t>
            </a:r>
          </a:p>
          <a:p>
            <a:pPr>
              <a:lnSpc>
                <a:spcPct val="110000"/>
              </a:lnSpc>
            </a:pPr>
            <a:r>
              <a:rPr lang="en-US" altLang="zh-CN" sz="1600"/>
              <a:t>  </a:t>
            </a:r>
            <a:r>
              <a:rPr lang="zh-CN" altLang="en-US" sz="1600"/>
              <a:t>屏宽用的箱体数：</a:t>
            </a:r>
            <a:r>
              <a:rPr lang="en-US" altLang="zh-CN" sz="1600"/>
              <a:t>6</a:t>
            </a:r>
            <a:r>
              <a:rPr lang="zh-CN" altLang="en-US" sz="1600"/>
              <a:t>米</a:t>
            </a:r>
            <a:r>
              <a:rPr lang="en-US" altLang="zh-CN" sz="1600"/>
              <a:t>×1000÷960=6.25≈6</a:t>
            </a:r>
          </a:p>
          <a:p>
            <a:pPr>
              <a:lnSpc>
                <a:spcPct val="110000"/>
              </a:lnSpc>
            </a:pPr>
            <a:r>
              <a:rPr lang="en-US" altLang="zh-CN" sz="1600"/>
              <a:t>d. </a:t>
            </a:r>
            <a:r>
              <a:rPr lang="zh-CN" altLang="en-US" sz="1600"/>
              <a:t>计算实际的屏的大小。</a:t>
            </a:r>
          </a:p>
          <a:p>
            <a:pPr>
              <a:lnSpc>
                <a:spcPct val="110000"/>
              </a:lnSpc>
            </a:pPr>
            <a:r>
              <a:rPr lang="zh-CN" altLang="en-US" sz="1600"/>
              <a:t>实际屏长或宽用＝箱体的</a:t>
            </a:r>
            <a:r>
              <a:rPr lang="en-US" altLang="zh-CN" sz="1600"/>
              <a:t>(</a:t>
            </a:r>
            <a:r>
              <a:rPr lang="zh-CN" altLang="en-US" sz="1600"/>
              <a:t>规格</a:t>
            </a:r>
            <a:r>
              <a:rPr lang="en-US" altLang="zh-CN" sz="1600"/>
              <a:t>)</a:t>
            </a:r>
            <a:r>
              <a:rPr lang="zh-CN" altLang="en-US" sz="1600"/>
              <a:t>长或宽</a:t>
            </a:r>
            <a:r>
              <a:rPr lang="en-US" altLang="zh-CN" sz="1600"/>
              <a:t>×</a:t>
            </a:r>
            <a:r>
              <a:rPr lang="zh-CN" altLang="en-US" sz="1600"/>
              <a:t>屏长或宽用的箱体个数</a:t>
            </a:r>
          </a:p>
          <a:p>
            <a:pPr>
              <a:lnSpc>
                <a:spcPct val="110000"/>
              </a:lnSpc>
            </a:pPr>
            <a:r>
              <a:rPr lang="zh-CN" altLang="en-US" sz="1600"/>
              <a:t>实际屏长：</a:t>
            </a:r>
            <a:r>
              <a:rPr lang="en-US" altLang="zh-CN" sz="1600"/>
              <a:t>1280×8=10240mm </a:t>
            </a:r>
            <a:r>
              <a:rPr lang="zh-CN" altLang="en-US" sz="1600"/>
              <a:t>即</a:t>
            </a:r>
            <a:r>
              <a:rPr lang="en-US" altLang="zh-CN" sz="1600"/>
              <a:t>10.24</a:t>
            </a:r>
            <a:r>
              <a:rPr lang="zh-CN" altLang="en-US" sz="1600"/>
              <a:t>米</a:t>
            </a:r>
          </a:p>
          <a:p>
            <a:pPr>
              <a:lnSpc>
                <a:spcPct val="110000"/>
              </a:lnSpc>
            </a:pPr>
            <a:r>
              <a:rPr lang="zh-CN" altLang="en-US" sz="1600"/>
              <a:t>实际屏宽：</a:t>
            </a:r>
            <a:r>
              <a:rPr lang="en-US" altLang="zh-CN" sz="1600"/>
              <a:t>960×6=5760mm </a:t>
            </a:r>
            <a:r>
              <a:rPr lang="zh-CN" altLang="en-US" sz="1600"/>
              <a:t>即</a:t>
            </a:r>
            <a:r>
              <a:rPr lang="en-US" altLang="zh-CN" sz="1600"/>
              <a:t>5.76</a:t>
            </a:r>
            <a:r>
              <a:rPr lang="zh-CN" altLang="en-US" sz="1600"/>
              <a:t>米</a:t>
            </a:r>
          </a:p>
          <a:p>
            <a:pPr>
              <a:lnSpc>
                <a:spcPct val="110000"/>
              </a:lnSpc>
            </a:pPr>
            <a:r>
              <a:rPr lang="en-US" altLang="zh-CN" sz="1600"/>
              <a:t>e. </a:t>
            </a:r>
            <a:r>
              <a:rPr lang="zh-CN" altLang="en-US" sz="1600"/>
              <a:t>屏的面积：</a:t>
            </a:r>
            <a:r>
              <a:rPr lang="en-US" altLang="zh-CN" sz="1600"/>
              <a:t>10.24×5.76=158.9824≈158.98(</a:t>
            </a:r>
            <a:r>
              <a:rPr lang="zh-CN" altLang="en-US" sz="1600"/>
              <a:t>平方米</a:t>
            </a:r>
            <a:r>
              <a:rPr lang="en-US" altLang="zh-CN" sz="1600"/>
              <a:t>)</a:t>
            </a:r>
          </a:p>
          <a:p>
            <a:pPr>
              <a:lnSpc>
                <a:spcPct val="110000"/>
              </a:lnSpc>
            </a:pPr>
            <a:r>
              <a:rPr lang="en-US" altLang="zh-CN" sz="1600"/>
              <a:t>f. </a:t>
            </a:r>
            <a:r>
              <a:rPr lang="zh-CN" altLang="en-US" sz="1600"/>
              <a:t>屏的分辨率</a:t>
            </a:r>
            <a:r>
              <a:rPr lang="en-US" altLang="zh-CN" sz="1600"/>
              <a:t>=</a:t>
            </a:r>
            <a:r>
              <a:rPr lang="zh-CN" altLang="en-US" sz="1600"/>
              <a:t>箱体的解析度长宽</a:t>
            </a:r>
            <a:r>
              <a:rPr lang="en-US" altLang="zh-CN" sz="1600"/>
              <a:t>×</a:t>
            </a:r>
            <a:r>
              <a:rPr lang="zh-CN" altLang="en-US" sz="1600"/>
              <a:t>箱体的长宽个箱</a:t>
            </a:r>
            <a:r>
              <a:rPr lang="en-US" altLang="zh-CN" sz="1600"/>
              <a:t>=</a:t>
            </a:r>
            <a:r>
              <a:rPr lang="zh-CN" altLang="en-US" sz="1600"/>
              <a:t>（</a:t>
            </a:r>
            <a:r>
              <a:rPr lang="en-US" altLang="zh-CN" sz="1600"/>
              <a:t>64×10</a:t>
            </a:r>
            <a:r>
              <a:rPr lang="zh-CN" altLang="en-US" sz="1600"/>
              <a:t>）</a:t>
            </a:r>
            <a:r>
              <a:rPr lang="en-US" altLang="zh-CN" sz="1600"/>
              <a:t>×</a:t>
            </a:r>
            <a:r>
              <a:rPr lang="zh-CN" altLang="en-US" sz="1600"/>
              <a:t>（</a:t>
            </a:r>
            <a:r>
              <a:rPr lang="en-US" altLang="zh-CN" sz="1600"/>
              <a:t>48×6</a:t>
            </a:r>
            <a:r>
              <a:rPr lang="zh-CN" altLang="en-US" sz="1600"/>
              <a:t>） 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08013" y="608013"/>
            <a:ext cx="10969625" cy="706438"/>
          </a:xfr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LED</a:t>
            </a:r>
            <a:r>
              <a:rPr kumimoji="0" lang="zh-CN" altLang="en-US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显示屏常用安装方式 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964238" y="2128838"/>
            <a:ext cx="3952875" cy="3308350"/>
          </a:xfrm>
        </p:spPr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落地式 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镶嵌式 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悬挂式 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支撑式 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支柱式 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壁挂式 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013" y="450850"/>
            <a:ext cx="1711325" cy="704850"/>
          </a:xfrm>
        </p:spPr>
        <p:txBody>
          <a:bodyPr lIns="90170" tIns="46990" rIns="90170" bIns="46990" anchor="ctr" anchorCtr="0"/>
          <a:lstStyle/>
          <a:p>
            <a:r>
              <a:rPr lang="zh-CN" altLang="en-US"/>
              <a:t>落地式 </a:t>
            </a:r>
          </a:p>
        </p:txBody>
      </p:sp>
      <p:pic>
        <p:nvPicPr>
          <p:cNvPr id="20482" name="Picture 5" descr="ld"/>
          <p:cNvPicPr>
            <a:picLocks noGrp="1" noChangeAspect="1"/>
          </p:cNvPicPr>
          <p:nvPr>
            <p:ph idx="4294967295"/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08013" y="1423988"/>
            <a:ext cx="2193925" cy="1800225"/>
          </a:xfrm>
        </p:spPr>
      </p:pic>
      <p:sp>
        <p:nvSpPr>
          <p:cNvPr id="20483" name="Rectangle 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241800" y="355600"/>
            <a:ext cx="1787525" cy="7048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ctr" anchorCtr="0"/>
          <a:lstStyle/>
          <a:p>
            <a:pPr>
              <a:buNone/>
            </a:pPr>
            <a:r>
              <a:rPr lang="zh-CN" altLang="en-US" sz="3600" b="1" baseline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镶嵌式 </a:t>
            </a:r>
          </a:p>
        </p:txBody>
      </p:sp>
      <p:pic>
        <p:nvPicPr>
          <p:cNvPr id="20484" name="Picture 6" descr="xq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241800" y="1423988"/>
            <a:ext cx="2881313" cy="180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5" name="Rectangle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424863" y="355600"/>
            <a:ext cx="1824037" cy="7048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ctr" anchorCtr="0"/>
          <a:lstStyle/>
          <a:p>
            <a:pPr>
              <a:buNone/>
            </a:pPr>
            <a:r>
              <a:rPr lang="zh-CN" altLang="en-US" sz="3600" b="1" baseline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悬挂式 </a:t>
            </a:r>
          </a:p>
        </p:txBody>
      </p:sp>
      <p:pic>
        <p:nvPicPr>
          <p:cNvPr id="20486" name="Picture 5" descr="x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424863" y="1423988"/>
            <a:ext cx="2308225" cy="180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7" name="Rectangle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17563" y="3803650"/>
            <a:ext cx="1773237" cy="7048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ctr" anchorCtr="0"/>
          <a:lstStyle/>
          <a:p>
            <a:pPr>
              <a:buNone/>
            </a:pPr>
            <a:r>
              <a:rPr lang="zh-CN" altLang="en-US" sz="3600" b="1" baseline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支撑式 </a:t>
            </a:r>
          </a:p>
        </p:txBody>
      </p:sp>
      <p:pic>
        <p:nvPicPr>
          <p:cNvPr id="20488" name="Picture 4" descr="zc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17563" y="4508500"/>
            <a:ext cx="1889125" cy="197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9" name="Rectangle 4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4343400" y="3803650"/>
            <a:ext cx="1685925" cy="7048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ctr" anchorCtr="0"/>
          <a:lstStyle/>
          <a:p>
            <a:pPr>
              <a:buNone/>
            </a:pPr>
            <a:r>
              <a:rPr lang="zh-CN" altLang="en-US" sz="3600" b="1" baseline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支柱式 </a:t>
            </a:r>
          </a:p>
        </p:txBody>
      </p:sp>
      <p:pic>
        <p:nvPicPr>
          <p:cNvPr id="20490" name="Picture 6" descr="zz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140200" y="4508500"/>
            <a:ext cx="2205038" cy="2101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91" name="Rectangle 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316913" y="3803650"/>
            <a:ext cx="1749425" cy="7048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ctr" anchorCtr="0"/>
          <a:lstStyle/>
          <a:p>
            <a:pPr>
              <a:buNone/>
            </a:pPr>
            <a:r>
              <a:rPr lang="zh-CN" altLang="en-US" sz="3600" b="1" baseline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壁挂式 </a:t>
            </a:r>
          </a:p>
        </p:txBody>
      </p:sp>
      <p:pic>
        <p:nvPicPr>
          <p:cNvPr id="20492" name="Picture 6" descr="b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8424863" y="4810125"/>
            <a:ext cx="2132012" cy="18002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1222375" y="608013"/>
            <a:ext cx="10969625" cy="706437"/>
          </a:xfrm>
        </p:spPr>
        <p:txBody>
          <a:bodyPr lIns="90170" tIns="46990" rIns="90170" bIns="46990" anchor="ctr" anchorCtr="0"/>
          <a:lstStyle/>
          <a:p>
            <a:r>
              <a:rPr lang="en-US" altLang="zh-CN"/>
              <a:t>LED</a:t>
            </a:r>
            <a:r>
              <a:rPr lang="zh-CN" altLang="en-US"/>
              <a:t>显示屏的控制系统 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22375" y="2474913"/>
            <a:ext cx="10969625" cy="2305050"/>
          </a:xfrm>
        </p:spPr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控制系统分类与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显示屏分类相对应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主要是以显示性能和显示色彩来分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根据屏的大小及客户要求可采用异步控制或者同步控制 </a:t>
            </a:r>
          </a:p>
        </p:txBody>
      </p:sp>
    </p:spTree>
  </p:cSld>
  <p:clrMapOvr>
    <a:masterClrMapping/>
  </p:clrMapOvr>
  <p:transition spd="slow" advTm="4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7238" y="608013"/>
            <a:ext cx="10969625" cy="706437"/>
          </a:xfrm>
        </p:spPr>
        <p:txBody>
          <a:bodyPr lIns="90170" tIns="46990" rIns="90170" bIns="46990" anchor="ctr" anchorCtr="0"/>
          <a:lstStyle/>
          <a:p>
            <a:r>
              <a:rPr lang="zh-CN" altLang="en-US"/>
              <a:t>异步控制优点 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690688" y="2300288"/>
            <a:ext cx="10969625" cy="3760788"/>
          </a:xfrm>
        </p:spPr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实现的是脱机和存贮信息的功能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PC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机只起到修改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显示屏内容的功能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显示的功能由异步控制实现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这样的好处是一台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PC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机可以控制多个显示屏，所以可以实现多屏联网使用。</a:t>
            </a:r>
            <a:br>
              <a:rPr lang="zh-CN" altLang="en-US">
                <a:solidFill>
                  <a:schemeClr val="accent3"/>
                </a:solidFill>
              </a:rPr>
            </a:br>
            <a:br>
              <a:rPr lang="zh-CN" altLang="en-US">
                <a:solidFill>
                  <a:schemeClr val="accent3"/>
                </a:solidFill>
              </a:rPr>
            </a:br>
            <a:endParaRPr kumimoji="0" lang="zh-CN" altLang="en-US" sz="1800" b="0" i="0" u="none" strike="noStrike" kern="1200" cap="none" spc="150" normalizeH="0" baseline="0" noProof="1">
              <a:solidFill>
                <a:schemeClr val="accent3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170" tIns="46990" rIns="90170" bIns="46990" anchor="ctr" anchorCtr="0"/>
          <a:lstStyle/>
          <a:p>
            <a:r>
              <a:rPr lang="zh-CN" altLang="en-US"/>
              <a:t>同步控制 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2398713" y="2189163"/>
            <a:ext cx="10969625" cy="4759325"/>
          </a:xfrm>
        </p:spPr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同步控制是将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PC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机显示卡的信号实时传送到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显示屏上 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LED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显示屏和电脑显示器是同步显示的（所见即所得）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同步控制包括一块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DVI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显示卡，一块数据采集发送卡；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一块数据接收卡（注：超过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512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点要用 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块接收卡） 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08013" y="608013"/>
            <a:ext cx="10969625" cy="706438"/>
          </a:xfr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30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环境亮度</a:t>
            </a:r>
            <a:r>
              <a:rPr kumimoji="0" lang="zh-CN" altLang="en-US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对于屏体有哪些亮度要求 </a:t>
            </a:r>
            <a:r>
              <a:rPr kumimoji="0" lang="en-US" altLang="zh-CN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?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2949575" y="2311400"/>
            <a:ext cx="10969625" cy="4759325"/>
          </a:xfrm>
        </p:spPr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） 室内：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&gt;800CD/M2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） 半室内：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&gt;2000CD/M2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） 户外（坐南朝北）：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&gt;4000CD/M2</a:t>
            </a:r>
          </a:p>
          <a:p>
            <a:pPr marL="22860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） 户外（坐北朝南）：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&gt;8000CD/M2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45385" y="3187065"/>
            <a:ext cx="7301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006633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LED</a:t>
            </a:r>
            <a:r>
              <a:rPr lang="zh-CN" altLang="en-US" sz="3600" b="1">
                <a:solidFill>
                  <a:srgbClr val="006633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显示技术产品室外的应用介绍</a:t>
            </a:r>
            <a:r>
              <a:rPr lang="en-US" altLang="zh-CN" sz="3600" b="1">
                <a:solidFill>
                  <a:srgbClr val="006633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785938" y="2441575"/>
            <a:ext cx="5208588" cy="1636713"/>
          </a:xfrm>
        </p:spPr>
        <p:txBody>
          <a:bodyPr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常见的智慧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标牌产品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920038" y="1985963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noProof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户外广告智慧标牌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20038" y="4179888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noProof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户内广告智慧标牌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64338" y="1511300"/>
            <a:ext cx="439738" cy="2463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/>
            <a:r>
              <a:rPr lang="en-US" altLang="zh-CN" sz="19900" noProof="1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{</a:t>
            </a:r>
            <a:endParaRPr lang="en-US" altLang="zh-CN" sz="19900" noProof="1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 advTm="4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3588" y="692150"/>
            <a:ext cx="4916488" cy="522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zh-CN" sz="2800" b="1" noProof="1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户外广告</a:t>
            </a:r>
            <a:r>
              <a:rPr lang="zh-CN" altLang="zh-CN" sz="2800" b="1" noProof="1">
                <a:latin typeface="+mn-lt"/>
                <a:ea typeface="+mn-ea"/>
                <a:cs typeface="+mn-cs"/>
              </a:rPr>
              <a:t>智慧标牌产品特色</a:t>
            </a:r>
            <a:endParaRPr lang="zh-CN" altLang="zh-CN" sz="2800" b="1" noProof="1"/>
          </a:p>
        </p:txBody>
      </p:sp>
      <p:pic>
        <p:nvPicPr>
          <p:cNvPr id="26626" name="图片 5" descr="美国P10。(1)"/>
          <p:cNvPicPr>
            <a:picLocks noChangeAspect="1"/>
          </p:cNvPicPr>
          <p:nvPr/>
        </p:nvPicPr>
        <p:blipFill>
          <a:blip r:embed="rId6"/>
          <a:srcRect l="70" t="9625" r="63" b="21939"/>
          <a:stretch>
            <a:fillRect/>
          </a:stretch>
        </p:blipFill>
        <p:spPr>
          <a:xfrm>
            <a:off x="6819900" y="4387850"/>
            <a:ext cx="4533900" cy="177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827088" y="1739900"/>
            <a:ext cx="6243638" cy="2282825"/>
          </a:xfrm>
          <a:prstGeom prst="rect">
            <a:avLst/>
          </a:prstGeom>
          <a:noFill/>
        </p:spPr>
        <p:txBody>
          <a:bodyPr wrap="square" tIns="107950" rIns="252095" bIns="107950" rtlCol="0">
            <a:spAutoFit/>
          </a:bodyPr>
          <a:lstStyle/>
          <a:p>
            <a:pPr marL="171450" indent="-17145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</a:rPr>
              <a:t>全封闭式模组,支持完全前后维护，无需维护通道，安装维护成本低；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</a:rPr>
              <a:t>拆装模组无螺丝，电源盒，模组可快速前拆装前维护；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</a:rPr>
              <a:t>模组与箱体间连接处采用防水皮圈，高防水可靠性；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</a:rPr>
              <a:t>全铸铝箱，超轻超薄，强度非常高；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可做转角裸眼</a:t>
            </a:r>
            <a:r>
              <a:rPr lang="en-US" altLang="zh-CN" sz="1200" noProof="1">
                <a:latin typeface="+mn-lt"/>
                <a:ea typeface="+mn-ea"/>
                <a:cs typeface="+mn-cs"/>
                <a:sym typeface="+mn-ea"/>
              </a:rPr>
              <a:t>3D</a:t>
            </a: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显示屏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</a:rPr>
              <a:t>防水等级高，整箱为IP65；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</a:rPr>
              <a:t>电源采用双电压供电，具有自动调配双输出功能，确保供电的稳定性； 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</a:rPr>
              <a:t>应用领域：户外广告传媒、政企工程、文化旅游、体育比赛、形象宣传、商业地产等</a:t>
            </a:r>
            <a:endParaRPr lang="zh-CN" altLang="en-US" sz="1200" noProof="1"/>
          </a:p>
        </p:txBody>
      </p:sp>
      <p:pic>
        <p:nvPicPr>
          <p:cNvPr id="26628" name="图片 11" descr="F:\小马\齐普光电2022PPT\公司介绍PPT\图\图层-116.jpg图层-1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l="5370" r="5370"/>
          <a:stretch>
            <a:fillRect/>
          </a:stretch>
        </p:blipFill>
        <p:spPr>
          <a:xfrm>
            <a:off x="917575" y="4387850"/>
            <a:ext cx="2814638" cy="177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9" name="图片 12" descr="F:\小马\齐普光电2022PPT\公司介绍PPT\图\图层-1-拷贝.jpg图层-1-拷贝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6561" b="6561"/>
          <a:stretch>
            <a:fillRect/>
          </a:stretch>
        </p:blipFill>
        <p:spPr>
          <a:xfrm>
            <a:off x="3840163" y="4387850"/>
            <a:ext cx="2871787" cy="17748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8" descr="e4faf623-6020-4fba-80d6-05a290129d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t="11047" b="10880"/>
          <a:stretch>
            <a:fillRect/>
          </a:stretch>
        </p:blipFill>
        <p:spPr>
          <a:xfrm>
            <a:off x="6780213" y="2154238"/>
            <a:ext cx="4333875" cy="3227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0" name="图片 1" descr="IMG-20210410-WA00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36663" y="2154238"/>
            <a:ext cx="4303712" cy="3227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236663" y="933450"/>
            <a:ext cx="6802438" cy="758825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户外广告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智慧标识标牌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1"/>
          <p:cNvGrpSpPr/>
          <p:nvPr/>
        </p:nvGrpSpPr>
        <p:grpSpPr>
          <a:xfrm>
            <a:off x="858838" y="2306638"/>
            <a:ext cx="10817225" cy="3397250"/>
            <a:chOff x="2" y="3202"/>
            <a:chExt cx="19196" cy="6029"/>
          </a:xfrm>
        </p:grpSpPr>
        <p:pic>
          <p:nvPicPr>
            <p:cNvPr id="28674" name="图片 3" descr="\\server\公司案例\电商主图案例\户外标识标牌\4-4.jpg4-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52" y="3202"/>
              <a:ext cx="6346" cy="60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75" name="图片 4" descr="\\server\公司案例\电商主图案例\户外标识标牌\4.jpg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6" y="3202"/>
              <a:ext cx="6346" cy="60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76" name="图片 5" descr="\\server\公司案例\电商主图案例\户外标识标牌\3-3.jpg3-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" y="3203"/>
              <a:ext cx="6344" cy="602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标题 6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782638" y="1123950"/>
            <a:ext cx="6800850" cy="758825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户外广告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智慧标识标牌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8888" y="771525"/>
            <a:ext cx="10355263" cy="1708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户外广告智慧标识标牌</a:t>
            </a:r>
          </a:p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适配间距：</a:t>
            </a:r>
            <a:r>
              <a:rPr lang="en-US" altLang="zh-CN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P4,P5,P6,P8,P10</a:t>
            </a: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P16......P31.25</a:t>
            </a:r>
          </a:p>
          <a:p>
            <a:pPr fontAlgn="auto">
              <a:lnSpc>
                <a:spcPct val="140000"/>
              </a:lnSpc>
              <a:buNone/>
            </a:pP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产品：</a:t>
            </a:r>
            <a:r>
              <a:rPr lang="en-US" altLang="zh-CN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C-Slim</a:t>
            </a: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C-Smart</a:t>
            </a:r>
            <a:endParaRPr lang="zh-CN" altLang="en-US" sz="25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9698" name="图片 2" descr="企业微信截图_169347425942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9600" y="3346450"/>
            <a:ext cx="2892425" cy="2160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699" name="图片 3" descr="0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561138" y="3495675"/>
            <a:ext cx="2935287" cy="1550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0" name="文本框 5"/>
          <p:cNvSpPr txBox="1"/>
          <p:nvPr/>
        </p:nvSpPr>
        <p:spPr>
          <a:xfrm>
            <a:off x="2195513" y="5689600"/>
            <a:ext cx="2262187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C-Slim 960*960mm </a:t>
            </a:r>
          </a:p>
        </p:txBody>
      </p:sp>
      <p:sp>
        <p:nvSpPr>
          <p:cNvPr id="29701" name="文本框 7"/>
          <p:cNvSpPr txBox="1"/>
          <p:nvPr/>
        </p:nvSpPr>
        <p:spPr>
          <a:xfrm>
            <a:off x="6781800" y="5689600"/>
            <a:ext cx="296068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C-Smart 640X320mm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4294967295"/>
          </p:nvPr>
        </p:nvGraphicFramePr>
        <p:xfrm>
          <a:off x="1447800" y="1303338"/>
          <a:ext cx="9633585" cy="4976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5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55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55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C-Slim</a:t>
                      </a:r>
                      <a:r>
                        <a:rPr lang="en-US" altLang="zh-CN" sz="1200">
                          <a:sym typeface="+mn-ea"/>
                        </a:rPr>
                        <a:t>(</a:t>
                      </a:r>
                      <a:r>
                        <a:rPr lang="zh-CN" altLang="en-US" sz="1200">
                          <a:sym typeface="+mn-ea"/>
                        </a:rPr>
                        <a:t>ca</a:t>
                      </a:r>
                      <a:r>
                        <a:rPr lang="en-US" altLang="zh-CN" sz="1200">
                          <a:sym typeface="+mn-ea"/>
                        </a:rPr>
                        <a:t>)</a:t>
                      </a: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6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6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高亮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6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6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4mm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sym typeface="+mn-ea"/>
                        </a:rPr>
                        <a:t>6.67</a:t>
                      </a:r>
                      <a:r>
                        <a:rPr lang="zh-CN" altLang="en-US" sz="1200"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sym typeface="+mn-ea"/>
                        </a:rPr>
                        <a:t>6.67</a:t>
                      </a:r>
                      <a:r>
                        <a:rPr lang="zh-CN" altLang="en-US" sz="1200"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sym typeface="+mn-ea"/>
                        </a:rPr>
                        <a:t>8</a:t>
                      </a:r>
                      <a:r>
                        <a:rPr lang="zh-CN" altLang="en-US" sz="1200"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sym typeface="+mn-ea"/>
                        </a:rPr>
                        <a:t>10</a:t>
                      </a:r>
                      <a:r>
                        <a:rPr lang="zh-CN" altLang="en-US" sz="1200"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62500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22500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22500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sym typeface="+mn-ea"/>
                        </a:rPr>
                        <a:t>15625</a:t>
                      </a:r>
                      <a:r>
                        <a:rPr lang="zh-CN" altLang="en-US" sz="1200">
                          <a:sym typeface="+mn-ea"/>
                        </a:rPr>
                        <a:t>Dots/m²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sym typeface="+mn-ea"/>
                        </a:rPr>
                        <a:t>10000</a:t>
                      </a:r>
                      <a:r>
                        <a:rPr lang="zh-CN" altLang="en-US" sz="1200">
                          <a:sym typeface="+mn-ea"/>
                        </a:rPr>
                        <a:t>Dots/m²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LED封装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SMD1921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SMD</a:t>
                      </a:r>
                      <a:r>
                        <a:rPr lang="en-US" altLang="zh-CN" sz="1200">
                          <a:sym typeface="+mn-ea"/>
                        </a:rPr>
                        <a:t>2727</a:t>
                      </a:r>
                      <a:endParaRPr lang="en-US" altLang="zh-CN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SMD</a:t>
                      </a:r>
                      <a:r>
                        <a:rPr lang="en-US" altLang="zh-CN" sz="1200">
                          <a:sym typeface="+mn-ea"/>
                        </a:rPr>
                        <a:t>2727</a:t>
                      </a:r>
                      <a:endParaRPr lang="en-US" altLang="zh-CN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SMD2727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SMD</a:t>
                      </a:r>
                      <a:r>
                        <a:rPr lang="en-US" altLang="zh-CN" sz="1200">
                          <a:sym typeface="+mn-ea"/>
                        </a:rPr>
                        <a:t>3535</a:t>
                      </a:r>
                      <a:endParaRPr lang="en-US" altLang="zh-CN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1/10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1/</a:t>
                      </a:r>
                      <a:r>
                        <a:rPr lang="en-US" altLang="zh-CN" sz="1200">
                          <a:sym typeface="+mn-ea"/>
                        </a:rPr>
                        <a:t>6</a:t>
                      </a:r>
                      <a:endParaRPr lang="en-US" altLang="zh-CN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1/</a:t>
                      </a:r>
                      <a:r>
                        <a:rPr lang="en-US" altLang="zh-CN" sz="1200">
                          <a:sym typeface="+mn-ea"/>
                        </a:rPr>
                        <a:t>6</a:t>
                      </a:r>
                      <a:endParaRPr lang="en-US" altLang="zh-CN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1/</a:t>
                      </a:r>
                      <a:r>
                        <a:rPr lang="en-US" altLang="zh-CN" sz="1200">
                          <a:sym typeface="+mn-ea"/>
                        </a:rPr>
                        <a:t>4</a:t>
                      </a:r>
                      <a:endParaRPr lang="en-US" altLang="zh-CN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1/</a:t>
                      </a:r>
                      <a:r>
                        <a:rPr lang="en-US" altLang="zh-CN" sz="1200">
                          <a:sym typeface="+mn-ea"/>
                        </a:rPr>
                        <a:t>2</a:t>
                      </a:r>
                      <a:endParaRPr lang="en-US" altLang="zh-CN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120*80Dots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72*48Dots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72*48Dots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60*40Dots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48*32Dots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模组尺寸（mm)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480*320mm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480*320mm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480*320mm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480*320mm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480*320mm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模组功耗(w)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100W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93W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72.5W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66W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80W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工作电压(v)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DC5V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DC3.2</a:t>
                      </a:r>
                      <a:r>
                        <a:rPr lang="en-US" altLang="zh-CN" sz="1200">
                          <a:sym typeface="+mn-ea"/>
                        </a:rPr>
                        <a:t>,</a:t>
                      </a:r>
                      <a:r>
                        <a:rPr lang="zh-CN" altLang="en-US" sz="1200">
                          <a:sym typeface="+mn-ea"/>
                        </a:rPr>
                        <a:t>4.2V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DC4.2V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DC3.2</a:t>
                      </a:r>
                      <a:r>
                        <a:rPr lang="en-US" altLang="zh-CN" sz="1200">
                          <a:sym typeface="+mn-ea"/>
                        </a:rPr>
                        <a:t>,</a:t>
                      </a:r>
                      <a:r>
                        <a:rPr lang="zh-CN" altLang="en-US" sz="1200">
                          <a:sym typeface="+mn-ea"/>
                        </a:rPr>
                        <a:t>4.2V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DC3.2</a:t>
                      </a:r>
                      <a:r>
                        <a:rPr lang="en-US" altLang="zh-CN" sz="1200">
                          <a:sym typeface="+mn-ea"/>
                        </a:rPr>
                        <a:t>,</a:t>
                      </a:r>
                      <a:r>
                        <a:rPr lang="zh-CN" altLang="en-US" sz="1200">
                          <a:sym typeface="+mn-ea"/>
                        </a:rPr>
                        <a:t>4.2V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≤650W/㎡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≤590W/㎡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≤460W/㎡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≤560W/㎡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≤620W/㎡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≤200W/㎡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≤180W/㎡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≤150W/㎡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170W/㎡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190W/㎡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6000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6000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10000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5000-6000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5000-6000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色温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≥6500K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≥6500K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H:120°；V:120°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H:120°；V:120°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H:</a:t>
                      </a:r>
                      <a:r>
                        <a:rPr lang="en-US" altLang="zh-CN" sz="1200">
                          <a:sym typeface="+mn-ea"/>
                        </a:rPr>
                        <a:t>9</a:t>
                      </a:r>
                      <a:r>
                        <a:rPr lang="zh-CN" altLang="en-US" sz="1200">
                          <a:sym typeface="+mn-ea"/>
                        </a:rPr>
                        <a:t>0°；V:</a:t>
                      </a:r>
                      <a:r>
                        <a:rPr lang="en-US" altLang="zh-CN" sz="1200">
                          <a:sym typeface="+mn-ea"/>
                        </a:rPr>
                        <a:t>9</a:t>
                      </a:r>
                      <a:r>
                        <a:rPr lang="zh-CN" altLang="en-US" sz="1200">
                          <a:sym typeface="+mn-ea"/>
                        </a:rPr>
                        <a:t>0°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H:120°；V:120°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H:120°；V:120°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1920Hz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1920Hz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1920Hz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≥3840Hz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≥3840Hz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-20 ~50℃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-20 ~50℃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-20 ~50℃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-20 ~50℃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-20 ~50℃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IP6</a:t>
                      </a:r>
                      <a:r>
                        <a:rPr lang="en-US" altLang="zh-CN" sz="1200">
                          <a:sym typeface="+mn-ea"/>
                        </a:rPr>
                        <a:t>5</a:t>
                      </a:r>
                      <a:endParaRPr 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≥15bit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≥15bit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≥1</a:t>
                      </a:r>
                      <a:r>
                        <a:rPr lang="en-US" sz="1200">
                          <a:sym typeface="+mn-ea"/>
                        </a:rPr>
                        <a:t>3</a:t>
                      </a:r>
                      <a:r>
                        <a:rPr sz="1200">
                          <a:sym typeface="+mn-ea"/>
                        </a:rPr>
                        <a:t>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1</a:t>
                      </a:r>
                      <a:r>
                        <a:rPr lang="en-US" altLang="zh-CN" sz="1200">
                          <a:sym typeface="+mn-ea"/>
                        </a:rPr>
                        <a:t>2</a:t>
                      </a:r>
                      <a:r>
                        <a:rPr lang="zh-CN" altLang="en-US" sz="1200">
                          <a:sym typeface="+mn-ea"/>
                        </a:rPr>
                        <a:t>bit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sym typeface="+mn-ea"/>
                        </a:rPr>
                        <a:t>12bit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标题 6"/>
          <p:cNvSpPr>
            <a:spLocks noGrp="1"/>
          </p:cNvSpPr>
          <p:nvPr>
            <p:ph type="title" idx="4294967295"/>
          </p:nvPr>
        </p:nvSpPr>
        <p:spPr>
          <a:xfrm>
            <a:off x="1447800" y="466725"/>
            <a:ext cx="6042025" cy="70485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C-Slim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60000"/>
                    <a:lumOff val="4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参数表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4294967295"/>
          </p:nvPr>
        </p:nvGraphicFramePr>
        <p:xfrm>
          <a:off x="1282700" y="1320800"/>
          <a:ext cx="9470390" cy="500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7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5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7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C-Smart-640X320</a:t>
                      </a: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6.67mm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40000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22500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10000 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LED封装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SMD1921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SMD2727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DIP346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1/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</a:t>
                      </a:r>
                      <a:endParaRPr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1/6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1/4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128*64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96*48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64*32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模组尺寸（mm)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640*320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640*320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640*320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模组功耗(w)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82W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工作电压(v)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DC4.2V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DC4.5V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DC4.2V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≤510W/㎡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≤610W/㎡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≤400W/㎡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≤150W/㎡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≤200W/㎡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≤140W/㎡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5000CD/㎡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5500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8500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色温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H: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°；V: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H: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°；V: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H: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°；V: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50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≥1920Hz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≥1920Hz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≥1920Hz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13bit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13bit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13bit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标题 6"/>
          <p:cNvSpPr>
            <a:spLocks noGrp="1"/>
          </p:cNvSpPr>
          <p:nvPr>
            <p:ph type="title" idx="4294967295"/>
          </p:nvPr>
        </p:nvSpPr>
        <p:spPr>
          <a:xfrm>
            <a:off x="1282700" y="466725"/>
            <a:ext cx="5075238" cy="704850"/>
          </a:xfr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C-Smart 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60000"/>
                    <a:lumOff val="4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参数表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3588" y="692150"/>
            <a:ext cx="7554913" cy="522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zh-CN" sz="2800" b="1" noProof="1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户外格栅</a:t>
            </a:r>
            <a:r>
              <a:rPr lang="zh-CN" altLang="zh-CN" sz="2800" b="1" noProof="1">
                <a:latin typeface="+mn-lt"/>
                <a:ea typeface="+mn-ea"/>
                <a:cs typeface="+mn-cs"/>
              </a:rPr>
              <a:t>智慧标牌产品特色</a:t>
            </a:r>
            <a:endParaRPr lang="zh-CN" altLang="zh-CN" sz="1600" b="1" noProof="1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827088" y="1739900"/>
            <a:ext cx="7600950" cy="2576513"/>
          </a:xfrm>
          <a:prstGeom prst="rect">
            <a:avLst/>
          </a:prstGeom>
          <a:noFill/>
        </p:spPr>
        <p:txBody>
          <a:bodyPr wrap="square" tIns="107950" rIns="252095" bIns="107950" rtlCol="0">
            <a:spAutoFit/>
          </a:bodyPr>
          <a:lstStyle/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透明广告显示用，通透度高，玻璃墙加装，视野遮挡小；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轻薄透：重量超轻，容易在玻璃墙上安装，广告效益高；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省电：高亮灯珠+节能电源组合，整屏可节约≥50%用电成本；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低风阻：强风直接穿透大屏，可节省50%钢结构抗风成本；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防护能力强：低温、高温、潮湿等环境，可安全稳定运行；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模组可前/后快速拆装，用户级快速检修，维护成本低；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适用于户外玻璃墙、高速公路、大剧院，老旧楼顶等广告标识标牌。</a:t>
            </a:r>
            <a:endParaRPr lang="zh-CN" altLang="en-US" sz="1600" noProof="1"/>
          </a:p>
          <a:p>
            <a:pPr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None/>
            </a:pPr>
            <a:endParaRPr lang="zh-CN" altLang="en-US" sz="1600" noProof="1"/>
          </a:p>
        </p:txBody>
      </p:sp>
      <p:pic>
        <p:nvPicPr>
          <p:cNvPr id="47107" name="图片 3" descr="e937665b-483f-472b-8767-d5ffc4a4f6c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638" y="4387850"/>
            <a:ext cx="5143500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8" name="图片 2" descr="泸州市泸州老窖营销大楼 (7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b="12621"/>
          <a:stretch>
            <a:fillRect/>
          </a:stretch>
        </p:blipFill>
        <p:spPr>
          <a:xfrm>
            <a:off x="7497763" y="1814513"/>
            <a:ext cx="3754437" cy="43735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327025" y="1136650"/>
            <a:ext cx="6800850" cy="758825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户外格栅</a:t>
            </a:r>
            <a:r>
              <a:rPr kumimoji="0" lang="zh-CN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智慧标识标牌</a:t>
            </a:r>
          </a:p>
        </p:txBody>
      </p:sp>
      <p:pic>
        <p:nvPicPr>
          <p:cNvPr id="48130" name="图片 4" descr="印象顺湖 (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43163" y="2101850"/>
            <a:ext cx="2698750" cy="3600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l="6618" r="6975"/>
          <a:stretch>
            <a:fillRect/>
          </a:stretch>
        </p:blipFill>
        <p:spPr>
          <a:xfrm>
            <a:off x="5235575" y="2101850"/>
            <a:ext cx="5530850" cy="36004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038225" y="584200"/>
            <a:ext cx="9740900" cy="170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40000"/>
              </a:lnSpc>
              <a:buNone/>
            </a:pPr>
            <a:r>
              <a:rPr lang="zh-CN" altLang="en-US" sz="2500" b="1" noProof="1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户外格栅智慧标识标牌</a:t>
            </a:r>
          </a:p>
          <a:p>
            <a:pPr fontAlgn="auto">
              <a:lnSpc>
                <a:spcPct val="140000"/>
              </a:lnSpc>
              <a:buNone/>
            </a:pPr>
            <a:r>
              <a:rPr lang="zh-CN" alt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适配间距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：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P10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P16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P20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P25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P31.25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等</a:t>
            </a:r>
            <a:endParaRPr lang="zh-CN" altLang="en-US" sz="2500" noProof="1">
              <a:sym typeface="+mn-ea"/>
            </a:endParaRPr>
          </a:p>
          <a:p>
            <a:pPr fontAlgn="auto">
              <a:lnSpc>
                <a:spcPct val="140000"/>
              </a:lnSpc>
              <a:buNone/>
            </a:pPr>
            <a:r>
              <a:rPr lang="zh-CN" alt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产品：</a:t>
            </a:r>
            <a:r>
              <a:rPr 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C-Vent,</a:t>
            </a:r>
          </a:p>
        </p:txBody>
      </p:sp>
      <p:sp>
        <p:nvSpPr>
          <p:cNvPr id="49154" name="文本框 4"/>
          <p:cNvSpPr txBox="1"/>
          <p:nvPr>
            <p:custDataLst>
              <p:tags r:id="rId3"/>
            </p:custDataLst>
          </p:nvPr>
        </p:nvSpPr>
        <p:spPr>
          <a:xfrm>
            <a:off x="4672013" y="5961063"/>
            <a:ext cx="3265487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C-Trans 5.35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-1200X900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mm</a:t>
            </a:r>
          </a:p>
        </p:txBody>
      </p:sp>
      <p:pic>
        <p:nvPicPr>
          <p:cNvPr id="49155" name="图片 5" descr="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078413" y="3357563"/>
            <a:ext cx="2452687" cy="2452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6" name="图片 1073742877" descr="3-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940800" y="3740150"/>
            <a:ext cx="2306638" cy="2306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7" name="文本框 6"/>
          <p:cNvSpPr txBox="1"/>
          <p:nvPr>
            <p:custDataLst>
              <p:tags r:id="rId6"/>
            </p:custDataLst>
          </p:nvPr>
        </p:nvSpPr>
        <p:spPr>
          <a:xfrm>
            <a:off x="8897938" y="5961063"/>
            <a:ext cx="239236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C-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Vent  960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X9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0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mm</a:t>
            </a:r>
          </a:p>
        </p:txBody>
      </p:sp>
      <p:grpSp>
        <p:nvGrpSpPr>
          <p:cNvPr id="49158" name="组合 13"/>
          <p:cNvGrpSpPr/>
          <p:nvPr/>
        </p:nvGrpSpPr>
        <p:grpSpPr>
          <a:xfrm>
            <a:off x="9155113" y="2133600"/>
            <a:ext cx="1879600" cy="1757363"/>
            <a:chOff x="10274" y="1626"/>
            <a:chExt cx="5903" cy="5517"/>
          </a:xfrm>
        </p:grpSpPr>
        <p:pic>
          <p:nvPicPr>
            <p:cNvPr id="49159" name="图片 10" descr="0804-0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0274" y="1626"/>
              <a:ext cx="4320" cy="4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9160" name="图片 12" descr="0804-0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12695" y="2619"/>
              <a:ext cx="3483" cy="452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1"/>
    </p:custDataLst>
  </p:cSld>
  <p:clrMapOvr>
    <a:masterClrMapping/>
  </p:clrMapOvr>
  <p:transition spd="slow" advTm="4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</p:nvPr>
        </p:nvGraphicFramePr>
        <p:xfrm>
          <a:off x="1201738" y="1303338"/>
          <a:ext cx="9515052" cy="4998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8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8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8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8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zh-CN" sz="1200"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C-Vent</a:t>
                      </a:r>
                      <a:r>
                        <a:rPr lang="en-US" altLang="zh-CN" sz="1200">
                          <a:sym typeface="+mn-ea"/>
                        </a:rPr>
                        <a:t>-10-960X960-AS</a:t>
                      </a:r>
                      <a:endParaRPr 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960*960(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竖款光栅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)</a:t>
                      </a: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1200*960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（竖款光栅）</a:t>
                      </a: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10000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3910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3910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LED封装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DIP346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DIP346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DIP346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1/4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静态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静态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48*16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15*30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15*30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模组尺寸（mm)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480*160*24mm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240*480*30mm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240*480*30mm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模组功耗(w)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37.5W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37.5W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工作电压(v)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DC5V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DC5V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DC5V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≤420W/㎡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337.5W/㎡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337.5W/㎡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≤140W/㎡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101.25W/㎡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101.25W/㎡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7500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7500CD/㎡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7500CD/㎡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色温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9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45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3860Hz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3860Hz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IP65/IP54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IP65/IP54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13bit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标题 6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201738" y="466725"/>
            <a:ext cx="3760788" cy="70485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fontAlgn="auto"/>
            <a:r>
              <a:rPr lang="en-US" altLang="zh-CN" strike="noStrike" noProof="1"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C-Vent </a:t>
            </a:r>
            <a:r>
              <a:rPr lang="zh-CN" altLang="en-US" strike="noStrike" noProof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参数表</a:t>
            </a:r>
            <a:endParaRPr lang="zh-CN" altLang="en-US" strike="noStrike" noProof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28545" y="3106420"/>
            <a:ext cx="73602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006633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LED</a:t>
            </a:r>
            <a:r>
              <a:rPr lang="zh-CN" altLang="en-US" sz="3600" b="1">
                <a:solidFill>
                  <a:srgbClr val="006633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显示技术产品室内的应用介绍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22325" y="839788"/>
            <a:ext cx="5735638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zh-CN" sz="3600" b="1" noProof="1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户内智慧标识标牌</a:t>
            </a:r>
            <a:r>
              <a:rPr lang="zh-CN" altLang="zh-CN" sz="3600" b="1" noProof="1">
                <a:latin typeface="+mn-lt"/>
                <a:ea typeface="+mn-ea"/>
                <a:cs typeface="+mn-cs"/>
              </a:rPr>
              <a:t>产品特色</a:t>
            </a:r>
            <a:endParaRPr lang="zh-CN" altLang="zh-CN" sz="3600" b="1" noProof="1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822325" y="1936750"/>
            <a:ext cx="6243638" cy="2154238"/>
          </a:xfrm>
          <a:prstGeom prst="rect">
            <a:avLst/>
          </a:prstGeom>
          <a:noFill/>
        </p:spPr>
        <p:txBody>
          <a:bodyPr wrap="square" tIns="107950" rIns="252095" bIns="107950" rtlCol="0">
            <a:spAutoFit/>
          </a:bodyPr>
          <a:lstStyle/>
          <a:p>
            <a:pPr marL="228600" indent="-228600" fontAlgn="auto">
              <a:lnSpc>
                <a:spcPct val="15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现货供应，可面对面现付现提工程使用；</a:t>
            </a:r>
            <a:endParaRPr lang="zh-CN" altLang="en-US" sz="1200" noProof="1"/>
          </a:p>
          <a:p>
            <a:pPr marL="171450" indent="-171450" fontAlgn="auto">
              <a:lnSpc>
                <a:spcPct val="15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高精度：压铸铝箱，精度高，平整度好；</a:t>
            </a:r>
            <a:endParaRPr lang="zh-CN" altLang="en-US" sz="1200" noProof="1"/>
          </a:p>
          <a:p>
            <a:pPr marL="171450" indent="-171450" fontAlgn="auto">
              <a:lnSpc>
                <a:spcPct val="15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兼容性强：箱体可快速更换1.25~4mm像素间距模块，低成本升级更高画质；</a:t>
            </a:r>
            <a:endParaRPr lang="zh-CN" altLang="en-US" sz="1200" noProof="1"/>
          </a:p>
          <a:p>
            <a:pPr marL="171450" indent="-171450" fontAlgn="auto">
              <a:lnSpc>
                <a:spcPct val="15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超轻薄：合金材质超薄箱体，重量轻、厚度薄，美观大方；</a:t>
            </a:r>
            <a:endParaRPr lang="zh-CN" altLang="en-US" sz="1200" noProof="1"/>
          </a:p>
          <a:p>
            <a:pPr marL="171450" indent="-171450" fontAlgn="auto">
              <a:lnSpc>
                <a:spcPct val="15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贴墙安装：模组、电源、系统卡完全前维护；节约空间，适合高端商显场合；</a:t>
            </a:r>
            <a:endParaRPr lang="zh-CN" altLang="en-US" sz="1200" noProof="1"/>
          </a:p>
          <a:p>
            <a:pPr marL="171450" indent="-171450" fontAlgn="auto">
              <a:lnSpc>
                <a:spcPct val="15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宽适比例：可4:3</a:t>
            </a:r>
            <a:r>
              <a:rPr lang="en-US" altLang="zh-CN" sz="1200" noProof="1">
                <a:latin typeface="+mn-lt"/>
                <a:ea typeface="+mn-ea"/>
                <a:cs typeface="+mn-cs"/>
                <a:sym typeface="+mn-ea"/>
              </a:rPr>
              <a:t>/</a:t>
            </a: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16:9 大屏幕；与LCD相同视频源比例，可直接替换原有LCD；</a:t>
            </a:r>
            <a:endParaRPr lang="zh-CN" altLang="en-US" sz="1200" noProof="1"/>
          </a:p>
          <a:p>
            <a:pPr marL="171450" indent="-171450" fontAlgn="auto">
              <a:lnSpc>
                <a:spcPct val="15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广泛应用于：室内商超、地铁站，公交站等数字显示场合；</a:t>
            </a:r>
            <a:endParaRPr lang="zh-CN" altLang="en-US" sz="1200" noProof="1"/>
          </a:p>
        </p:txBody>
      </p:sp>
      <p:pic>
        <p:nvPicPr>
          <p:cNvPr id="32771" name="图片 6" descr="F:\小马\齐普光电2022PPT\公司介绍PPT\图\图层-70.jpg图层-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t="5247" b="5247"/>
          <a:stretch>
            <a:fillRect/>
          </a:stretch>
        </p:blipFill>
        <p:spPr>
          <a:xfrm>
            <a:off x="822325" y="4452938"/>
            <a:ext cx="2770188" cy="1763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2" name="图片 11" descr="P1.9金钱豹17平米，罗靖山东某石油公司99共81个箱体 (4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678238" y="4452938"/>
            <a:ext cx="2881312" cy="177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3" name="图片 10" descr="F:\小马\齐普光电2022PPT\公司介绍PPT\图\图层-64.jpg图层-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rcRect t="14" b="24532"/>
          <a:stretch>
            <a:fillRect/>
          </a:stretch>
        </p:blipFill>
        <p:spPr>
          <a:xfrm>
            <a:off x="7065963" y="2076450"/>
            <a:ext cx="4691062" cy="41402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图片 5" descr="\\server\公司案例\电商主图案例\户外租赁\P4.81 刘青 奥地利50m2 C-LITE，,500x1000mm(1).jpgP4.81 刘青 奥地利50m2 C-LITE，,500x1000mm(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83163" y="2379663"/>
            <a:ext cx="3240087" cy="3240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4" name="图片 6" descr="5b2e17b1af272c19a102d946424b3050_b_5314848201910171021594237(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44563" y="2379663"/>
            <a:ext cx="3681412" cy="3240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标题 7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866775" y="1123950"/>
            <a:ext cx="6800850" cy="758825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户内广告</a:t>
            </a:r>
            <a:r>
              <a:rPr kumimoji="0" lang="zh-CN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智慧标识标牌</a:t>
            </a:r>
          </a:p>
        </p:txBody>
      </p:sp>
      <p:pic>
        <p:nvPicPr>
          <p:cNvPr id="33796" name="图片 3" descr="IMG_20211015_093346(1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8850" y="2379663"/>
            <a:ext cx="2430463" cy="324008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组合 1"/>
          <p:cNvGrpSpPr/>
          <p:nvPr/>
        </p:nvGrpSpPr>
        <p:grpSpPr>
          <a:xfrm>
            <a:off x="419100" y="2146300"/>
            <a:ext cx="11325225" cy="3821113"/>
            <a:chOff x="330" y="3201"/>
            <a:chExt cx="18808" cy="6347"/>
          </a:xfrm>
        </p:grpSpPr>
        <p:pic>
          <p:nvPicPr>
            <p:cNvPr id="34818" name="图片 2" descr="\\server\公司案例\电商主图案例\户内\21.jpg2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/>
            <a:srcRect l="6648"/>
            <a:stretch>
              <a:fillRect/>
            </a:stretch>
          </p:blipFill>
          <p:spPr>
            <a:xfrm>
              <a:off x="13214" y="3201"/>
              <a:ext cx="5925" cy="634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819" name="图片 8" descr="\\server\公司案例\电商主图案例\户内\17.jpg1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6775" y="3202"/>
              <a:ext cx="6347" cy="634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820" name="图片 9" descr="\\server\公司案例\电商主图案例\户内\24.jpg2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330" y="3201"/>
              <a:ext cx="6347" cy="634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821" name="图片 10" descr="\\server\公司案例\电商主图案例\户内\22.jpg2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331" y="3201"/>
              <a:ext cx="6347" cy="634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标题 11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419100" y="957263"/>
            <a:ext cx="6800850" cy="758825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户内广告</a:t>
            </a:r>
            <a:r>
              <a:rPr kumimoji="0" lang="zh-CN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智慧标识标牌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图片 6" descr="\\server\公司案例\电商主图案例\户内\9.jpg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64463" y="2032000"/>
            <a:ext cx="4030662" cy="4032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2" name="图片 7" descr="\\server\公司案例\电商主图案例\户内\8.jpg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681413" y="2032000"/>
            <a:ext cx="4030662" cy="4032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标题 9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404813" y="903288"/>
            <a:ext cx="6800850" cy="758825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户内舞台</a:t>
            </a:r>
            <a:r>
              <a:rPr kumimoji="0" lang="zh-CN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智慧标识标牌</a:t>
            </a: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41375" y="2901950"/>
            <a:ext cx="2762250" cy="70485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 fontAlgn="auto"/>
            <a:r>
              <a:rPr lang="zh-CN" altLang="en-US" sz="60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改，开合</a:t>
            </a:r>
            <a:endParaRPr lang="zh-CN" altLang="en-US" sz="6000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bg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35845" name="图片 2" descr="DSC06678"/>
          <p:cNvPicPr>
            <a:picLocks noChangeAspect="1"/>
          </p:cNvPicPr>
          <p:nvPr/>
        </p:nvPicPr>
        <p:blipFill>
          <a:blip r:embed="rId9"/>
          <a:srcRect b="16507"/>
          <a:stretch>
            <a:fillRect/>
          </a:stretch>
        </p:blipFill>
        <p:spPr>
          <a:xfrm>
            <a:off x="404813" y="2032000"/>
            <a:ext cx="3224212" cy="40322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图片 8" descr="C-MAX-A款(1)"/>
          <p:cNvPicPr>
            <a:picLocks noChangeAspect="1"/>
          </p:cNvPicPr>
          <p:nvPr/>
        </p:nvPicPr>
        <p:blipFill>
          <a:blip r:embed="rId9"/>
          <a:srcRect l="9604" t="9811" r="9811" b="11279"/>
          <a:stretch>
            <a:fillRect/>
          </a:stretch>
        </p:blipFill>
        <p:spPr>
          <a:xfrm>
            <a:off x="2493963" y="3135313"/>
            <a:ext cx="2381250" cy="2332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312863" y="808038"/>
            <a:ext cx="9740900" cy="170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户内智慧标识标牌</a:t>
            </a:r>
          </a:p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适配间距</a:t>
            </a:r>
            <a:r>
              <a:rPr lang="en-US" altLang="zh-CN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P0.9/</a:t>
            </a:r>
            <a:r>
              <a:rPr lang="en-US" sz="2500" noProof="1">
                <a:latin typeface="+mn-lt"/>
                <a:ea typeface="+mn-ea"/>
                <a:cs typeface="+mn-cs"/>
                <a:sym typeface="+mn-ea"/>
              </a:rPr>
              <a:t>1.25/1.53/1.86/2/2.5/2.9/4</a:t>
            </a:r>
            <a:endParaRPr lang="zh-CN" altLang="en-US" sz="2500" b="1" noProof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产品：</a:t>
            </a:r>
            <a:r>
              <a:rPr 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C-Max</a:t>
            </a:r>
            <a:r>
              <a:rPr lang="zh-CN" alt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C-Pad-C</a:t>
            </a:r>
            <a:endParaRPr lang="zh-CN" altLang="en-US" sz="2500" b="1" noProof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6867" name="图片 1073742931" descr="V168-27B单箱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rcRect l="5965" t="16388" r="51274" b="8153"/>
          <a:stretch>
            <a:fillRect/>
          </a:stretch>
        </p:blipFill>
        <p:spPr>
          <a:xfrm>
            <a:off x="6197600" y="3706813"/>
            <a:ext cx="1604963" cy="162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8" name="图片 1073742933" descr="F:\小马\C-Pad-C-C\规格书\V168-35B单箱.jpgV168-35B单箱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rcRect l="50781" t="4489" r="10661"/>
          <a:stretch>
            <a:fillRect/>
          </a:stretch>
        </p:blipFill>
        <p:spPr>
          <a:xfrm>
            <a:off x="7902575" y="2697163"/>
            <a:ext cx="1550988" cy="2770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9" name="文本框 7"/>
          <p:cNvSpPr txBox="1"/>
          <p:nvPr>
            <p:custDataLst>
              <p:tags r:id="rId5"/>
            </p:custDataLst>
          </p:nvPr>
        </p:nvSpPr>
        <p:spPr>
          <a:xfrm>
            <a:off x="2678113" y="5649913"/>
            <a:ext cx="22606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C-Max 640*480mm </a:t>
            </a:r>
          </a:p>
        </p:txBody>
      </p:sp>
      <p:sp>
        <p:nvSpPr>
          <p:cNvPr id="36870" name="文本框 9"/>
          <p:cNvSpPr txBox="1"/>
          <p:nvPr>
            <p:custDataLst>
              <p:tags r:id="rId6"/>
            </p:custDataLst>
          </p:nvPr>
        </p:nvSpPr>
        <p:spPr>
          <a:xfrm>
            <a:off x="6632575" y="5649913"/>
            <a:ext cx="296068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C-Pad-C 600X337.5mm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4294967295"/>
          </p:nvPr>
        </p:nvGraphicFramePr>
        <p:xfrm>
          <a:off x="1079500" y="1322388"/>
          <a:ext cx="9470390" cy="500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7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5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7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C-MAX-</a:t>
                      </a:r>
                      <a:r>
                        <a:rPr lang="en-US" altLang="zh-CN" sz="1200">
                          <a:sym typeface="+mn-ea"/>
                        </a:rPr>
                        <a:t>A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2.5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3.3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160000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90180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62500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LED封装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SMD1515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SMD2020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SMD2020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1/32S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1/24S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1/20S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128*64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96*48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80*40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模组尺寸（mm)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320*160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320*160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320*160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模组功耗(w)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18.5W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22W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工作电压(v)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360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430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390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108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128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130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800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800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800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色温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1920-3840Hz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1920-3840Hz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1920-3840Hz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IP40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IP40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IP40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14bit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14bit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14bit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标题 6"/>
          <p:cNvSpPr>
            <a:spLocks noGrp="1"/>
          </p:cNvSpPr>
          <p:nvPr>
            <p:ph type="title" idx="4294967295"/>
          </p:nvPr>
        </p:nvSpPr>
        <p:spPr>
          <a:xfrm>
            <a:off x="1079500" y="466725"/>
            <a:ext cx="3760788" cy="70485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C-Max 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60000"/>
                    <a:lumOff val="4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参数表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4294967295"/>
          </p:nvPr>
        </p:nvGraphicFramePr>
        <p:xfrm>
          <a:off x="1219200" y="1303338"/>
          <a:ext cx="9514840" cy="4998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8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8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8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8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dirty="0">
                          <a:sym typeface="+mn-ea"/>
                        </a:rPr>
                        <a:t>C-Pad-C</a:t>
                      </a:r>
                      <a:endParaRPr lang="zh-CN" altLang="en-US" sz="1200" spc="12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0.93mm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1.25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1.56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1137778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640000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409600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LED封装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倒装COB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倒装COB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倒装COB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160*180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120*135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96*108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模组尺寸（mm)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150*168.75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150*168.75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150*168.75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模组功耗(w)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工作电压(v)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DC2.8V/3.8V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DC4.2V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DC4.2V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380W/㎡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330W/㎡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330W/㎡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125W/㎡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110W/㎡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110W/㎡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色温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9300K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9300K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9300K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160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160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160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160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160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160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1920Hz-3840Hz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1920Hz-3840Hz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1920Hz-3840Hz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﹣10~40℃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~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~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IP54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IP54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IP54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≥13bit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≥13bit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≥13bit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标题 6"/>
          <p:cNvSpPr>
            <a:spLocks noGrp="1"/>
          </p:cNvSpPr>
          <p:nvPr>
            <p:ph type="title" idx="4294967295"/>
          </p:nvPr>
        </p:nvSpPr>
        <p:spPr>
          <a:xfrm>
            <a:off x="1219200" y="466725"/>
            <a:ext cx="7342188" cy="704850"/>
          </a:xfr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C-Pad-C 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60000"/>
                    <a:lumOff val="4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参数表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文本框 4"/>
          <p:cNvSpPr txBox="1"/>
          <p:nvPr/>
        </p:nvSpPr>
        <p:spPr>
          <a:xfrm>
            <a:off x="1035050" y="692150"/>
            <a:ext cx="7553325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zh-CN" sz="2800" b="1">
                <a:solidFill>
                  <a:srgbClr val="006633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户内透明</a:t>
            </a:r>
            <a:r>
              <a:rPr lang="zh-CN" altLang="zh-CN" sz="2800" b="1">
                <a:latin typeface="Arial" panose="020B0604020202020204" pitchFamily="34" charset="0"/>
                <a:ea typeface="微软雅黑" panose="020B0503020204020204" pitchFamily="34" charset="-122"/>
              </a:rPr>
              <a:t>智慧标牌产品特色</a:t>
            </a:r>
            <a:endParaRPr lang="zh-CN" altLang="zh-CN" sz="16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098550" y="1739900"/>
            <a:ext cx="7599363" cy="2279650"/>
          </a:xfrm>
          <a:prstGeom prst="rect">
            <a:avLst/>
          </a:prstGeom>
          <a:noFill/>
        </p:spPr>
        <p:txBody>
          <a:bodyPr wrap="square" tIns="107950" rIns="252095" bIns="107950" rtlCol="0">
            <a:spAutoFit/>
          </a:bodyPr>
          <a:lstStyle/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透明广告显示用，通透度高，玻璃墙加装，视野遮挡小；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轻薄透：重量超轻，容易在玻璃墙上安装，广告效益高；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省电：高亮灯珠+节能电源组合，整屏可节约≥50%用电成本；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低风阻：强风直接穿透大屏，可节省50%钢结构抗风成本；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防护能力强：低温、高温、潮湿等环境，可安全稳定运行；</a:t>
            </a:r>
            <a:endParaRPr lang="zh-CN" altLang="en-US" sz="1600" noProof="1"/>
          </a:p>
          <a:p>
            <a:pPr marL="285750" indent="-285750"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600" noProof="1">
                <a:latin typeface="+mn-lt"/>
                <a:ea typeface="+mn-ea"/>
                <a:cs typeface="+mn-cs"/>
              </a:rPr>
              <a:t>适用于户内玻璃墙、大剧院等广告标识标牌。</a:t>
            </a:r>
            <a:endParaRPr lang="zh-CN" altLang="en-US" sz="1600" noProof="1"/>
          </a:p>
          <a:p>
            <a:pPr fontAlgn="auto">
              <a:lnSpc>
                <a:spcPct val="120000"/>
              </a:lnSpc>
              <a:buClr>
                <a:srgbClr val="007341"/>
              </a:buClr>
              <a:buFont typeface="Wingdings" panose="05000000000000000000" charset="0"/>
              <a:buNone/>
            </a:pPr>
            <a:endParaRPr lang="zh-CN" altLang="en-US" sz="1600" noProof="1"/>
          </a:p>
        </p:txBody>
      </p:sp>
      <p:pic>
        <p:nvPicPr>
          <p:cNvPr id="40963" name="图片 6" descr="罗湖商场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8375" y="1544638"/>
            <a:ext cx="2611438" cy="4641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4" name="图片 7" descr="上海NIKE壹号旗舰店电梯屏"/>
          <p:cNvPicPr>
            <a:picLocks noChangeAspect="1"/>
          </p:cNvPicPr>
          <p:nvPr/>
        </p:nvPicPr>
        <p:blipFill>
          <a:blip r:embed="rId5"/>
          <a:srcRect b="49991"/>
          <a:stretch>
            <a:fillRect/>
          </a:stretch>
        </p:blipFill>
        <p:spPr>
          <a:xfrm>
            <a:off x="1444625" y="4386263"/>
            <a:ext cx="2400300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5" name="图片 8" descr="上海NIKE壹号旗舰店电梯屏"/>
          <p:cNvPicPr>
            <a:picLocks noChangeAspect="1"/>
          </p:cNvPicPr>
          <p:nvPr/>
        </p:nvPicPr>
        <p:blipFill>
          <a:blip r:embed="rId5"/>
          <a:srcRect t="50009"/>
          <a:stretch>
            <a:fillRect/>
          </a:stretch>
        </p:blipFill>
        <p:spPr>
          <a:xfrm>
            <a:off x="4060825" y="4386263"/>
            <a:ext cx="2400300" cy="18002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图片 2" descr="1-1Q22919131O4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b="20921"/>
          <a:stretch>
            <a:fillRect/>
          </a:stretch>
        </p:blipFill>
        <p:spPr>
          <a:xfrm>
            <a:off x="5553075" y="2203450"/>
            <a:ext cx="6067425" cy="360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标题 7"/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588963" y="1022350"/>
            <a:ext cx="6800850" cy="758825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1" i="0" u="none" strike="noStrike" kern="1200" cap="none" spc="300" normalizeH="0" baseline="0" noProof="1">
                <a:solidFill>
                  <a:srgbClr val="00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户内透明</a:t>
            </a:r>
            <a:r>
              <a:rPr kumimoji="0" lang="zh-CN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智慧标识标牌</a:t>
            </a:r>
          </a:p>
        </p:txBody>
      </p:sp>
      <p:pic>
        <p:nvPicPr>
          <p:cNvPr id="41987" name="图片 4" descr="8f88a823-ae17-4712-89a8-7bc55de0626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963" y="2203450"/>
            <a:ext cx="4800600" cy="36004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038225" y="584200"/>
            <a:ext cx="9740900" cy="170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40000"/>
              </a:lnSpc>
              <a:buNone/>
            </a:pPr>
            <a:r>
              <a:rPr lang="zh-CN" altLang="en-US" sz="2500" b="1" noProof="1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户内透明智慧标识标牌</a:t>
            </a:r>
          </a:p>
          <a:p>
            <a:pPr fontAlgn="auto">
              <a:lnSpc>
                <a:spcPct val="140000"/>
              </a:lnSpc>
              <a:buNone/>
            </a:pPr>
            <a:r>
              <a:rPr lang="zh-CN" alt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适配间距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：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P3</a:t>
            </a:r>
            <a:r>
              <a:rPr lang="zh-CN" altLang="en-US" sz="2500" noProof="1">
                <a:latin typeface="+mn-lt"/>
                <a:ea typeface="+mn-ea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P4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P5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P6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，</a:t>
            </a:r>
            <a:r>
              <a:rPr lang="en-US" altLang="zh-CN" sz="2500" noProof="1">
                <a:latin typeface="+mn-lt"/>
                <a:ea typeface="+mn-ea"/>
                <a:cs typeface="+mn-cs"/>
                <a:sym typeface="+mn-ea"/>
              </a:rPr>
              <a:t>P8</a:t>
            </a:r>
            <a:r>
              <a:rPr lang="zh-CN" altLang="en-US" sz="2500" noProof="1">
                <a:latin typeface="+mn-lt"/>
                <a:ea typeface="+mn-ea"/>
                <a:cs typeface="+mn-cs"/>
                <a:sym typeface="+mn-ea"/>
              </a:rPr>
              <a:t>等</a:t>
            </a:r>
            <a:endParaRPr lang="zh-CN" altLang="en-US" sz="2500" noProof="1">
              <a:sym typeface="+mn-ea"/>
            </a:endParaRPr>
          </a:p>
          <a:p>
            <a:pPr fontAlgn="auto">
              <a:lnSpc>
                <a:spcPct val="140000"/>
              </a:lnSpc>
              <a:buNone/>
            </a:pPr>
            <a:r>
              <a:rPr lang="zh-CN" altLang="en-US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产品：</a:t>
            </a:r>
            <a:r>
              <a:rPr lang="en-US" altLang="zh-CN" sz="2500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C-Trans</a:t>
            </a:r>
            <a:endParaRPr lang="en-US" sz="2500" b="1" noProof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3010" name="文本框 15"/>
          <p:cNvSpPr txBox="1"/>
          <p:nvPr>
            <p:custDataLst>
              <p:tags r:id="rId3"/>
            </p:custDataLst>
          </p:nvPr>
        </p:nvSpPr>
        <p:spPr>
          <a:xfrm>
            <a:off x="2201863" y="5646738"/>
            <a:ext cx="244951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C-Trans 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1000*500mm</a:t>
            </a:r>
          </a:p>
        </p:txBody>
      </p:sp>
      <p:pic>
        <p:nvPicPr>
          <p:cNvPr id="43011" name="图片 2" descr="主图(1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 t="22093" b="24065"/>
          <a:stretch>
            <a:fillRect/>
          </a:stretch>
        </p:blipFill>
        <p:spPr>
          <a:xfrm>
            <a:off x="1806575" y="3565525"/>
            <a:ext cx="3241675" cy="174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2" name="图片 8" descr="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r="66414" b="40611"/>
          <a:stretch>
            <a:fillRect/>
          </a:stretch>
        </p:blipFill>
        <p:spPr>
          <a:xfrm>
            <a:off x="6750050" y="1949450"/>
            <a:ext cx="3378200" cy="3362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3" name="文本框 3"/>
          <p:cNvSpPr txBox="1"/>
          <p:nvPr>
            <p:custDataLst>
              <p:tags r:id="rId6"/>
            </p:custDataLst>
          </p:nvPr>
        </p:nvSpPr>
        <p:spPr>
          <a:xfrm>
            <a:off x="7138988" y="5646738"/>
            <a:ext cx="244951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C-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Fill 320*960mm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4294967295"/>
          </p:nvPr>
        </p:nvGraphicFramePr>
        <p:xfrm>
          <a:off x="1079500" y="1330325"/>
          <a:ext cx="10015220" cy="52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9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9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8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94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3.96*7.81mm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3.96*7.81mm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5.35*10.71mm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32256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32256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17428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15625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10000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最小观看距离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≥3m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SMD1921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SMD2121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SMD2427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8S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7S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1/4S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静态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静态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126*16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126*16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112*14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120*40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96*32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箱体尺寸（mm)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1000*1000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500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1000*1000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600*150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320*960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320*960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mm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模组数量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16pcs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8pcs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132W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85W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输入电压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AC200-240V/60Hz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AC200-240V/60Hz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50W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680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680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550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430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300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220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220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180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140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W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7000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5000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4500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3500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2000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CD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/m²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透光率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55%~78%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75％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6000K-8000K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140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140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48%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1920H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1920H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3840Hz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2500Hz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2500Hz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﹣20℃～60℃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﹣20℃～+60℃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~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55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IP30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IP30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IP40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IP40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14bit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16bit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标题 6"/>
          <p:cNvSpPr>
            <a:spLocks noGrp="1"/>
          </p:cNvSpPr>
          <p:nvPr>
            <p:ph type="title" idx="4294967295"/>
          </p:nvPr>
        </p:nvSpPr>
        <p:spPr>
          <a:xfrm>
            <a:off x="1079500" y="466725"/>
            <a:ext cx="5989954" cy="705485"/>
          </a:xfrm>
        </p:spPr>
        <p:txBody>
          <a:bodyPr>
            <a:normAutofit/>
            <a:scene3d>
              <a:camera prst="orthographicFront"/>
              <a:lightRig rig="threePt" dir="t"/>
            </a:scene3d>
          </a:bodyPr>
          <a:lstStyle/>
          <a:p>
            <a:pPr fontAlgn="auto"/>
            <a:r>
              <a:rPr lang="zh-CN" altLang="en-US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户内透明屏参数表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6100" y="894715"/>
            <a:ext cx="7164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75790" y="3045460"/>
            <a:ext cx="844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006633"/>
                </a:solidFill>
              </a:rPr>
              <a:t>智慧交通领域的市场机会及应用分析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935038"/>
            <a:ext cx="9501188" cy="5343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4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47850" y="0"/>
            <a:ext cx="12192000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9475" y="644525"/>
            <a:ext cx="10968038" cy="704850"/>
          </a:xfrm>
        </p:spPr>
        <p:txBody>
          <a:bodyPr lIns="90000" tIns="46800" rIns="90000" bIns="46800" rtlCol="0" anchor="ctr" anchorCtr="0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中国各省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高速公路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里程排名</a:t>
            </a:r>
          </a:p>
        </p:txBody>
      </p:sp>
      <p:pic>
        <p:nvPicPr>
          <p:cNvPr id="54275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492125" y="2176463"/>
            <a:ext cx="6527800" cy="40798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5014913" y="1858963"/>
            <a:ext cx="4800600" cy="3797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十角星 3"/>
          <p:cNvSpPr/>
          <p:nvPr/>
        </p:nvSpPr>
        <p:spPr>
          <a:xfrm>
            <a:off x="1758950" y="612775"/>
            <a:ext cx="4270375" cy="3179763"/>
          </a:xfrm>
          <a:custGeom>
            <a:avLst/>
            <a:gdLst>
              <a:gd name="txL" fmla="*/ 590044 w 4269740"/>
              <a:gd name="txT" fmla="*/ 794846 h 3179445"/>
              <a:gd name="txR" fmla="*/ 3679695 w 4269740"/>
              <a:gd name="txB" fmla="*/ 2384598 h 3179445"/>
            </a:gdLst>
            <a:ahLst/>
            <a:cxnLst>
              <a:cxn ang="0">
                <a:pos x="4269743" y="1098466"/>
              </a:cxn>
              <a:cxn ang="0">
                <a:pos x="4269743" y="2080978"/>
              </a:cxn>
              <a:cxn ang="5400000">
                <a:pos x="3454300" y="2875839"/>
              </a:cxn>
              <a:cxn ang="5400000">
                <a:pos x="2134870" y="3179445"/>
              </a:cxn>
              <a:cxn ang="5400000">
                <a:pos x="815439" y="2875839"/>
              </a:cxn>
              <a:cxn ang="10800000">
                <a:pos x="-3" y="2080978"/>
              </a:cxn>
              <a:cxn ang="10800000">
                <a:pos x="-3" y="1098466"/>
              </a:cxn>
              <a:cxn ang="16200000">
                <a:pos x="815439" y="303605"/>
              </a:cxn>
              <a:cxn ang="16200000">
                <a:pos x="2134870" y="0"/>
              </a:cxn>
              <a:cxn ang="16200000">
                <a:pos x="3454300" y="303605"/>
              </a:cxn>
            </a:cxnLst>
            <a:rect l="txL" t="txT" r="txR" b="txB"/>
            <a:pathLst>
              <a:path w="4269740" h="3179445">
                <a:moveTo>
                  <a:pt x="-3" y="1098466"/>
                </a:moveTo>
                <a:lnTo>
                  <a:pt x="590044" y="794846"/>
                </a:lnTo>
                <a:lnTo>
                  <a:pt x="815439" y="303605"/>
                </a:lnTo>
                <a:lnTo>
                  <a:pt x="1544795" y="303591"/>
                </a:lnTo>
                <a:lnTo>
                  <a:pt x="2134870" y="0"/>
                </a:lnTo>
                <a:lnTo>
                  <a:pt x="2724944" y="303591"/>
                </a:lnTo>
                <a:lnTo>
                  <a:pt x="3454300" y="303605"/>
                </a:lnTo>
                <a:lnTo>
                  <a:pt x="3679695" y="794846"/>
                </a:lnTo>
                <a:lnTo>
                  <a:pt x="4269743" y="1098466"/>
                </a:lnTo>
                <a:lnTo>
                  <a:pt x="4044372" y="1589722"/>
                </a:lnTo>
                <a:lnTo>
                  <a:pt x="4269743" y="2080978"/>
                </a:lnTo>
                <a:lnTo>
                  <a:pt x="3679695" y="2384598"/>
                </a:lnTo>
                <a:lnTo>
                  <a:pt x="3454300" y="2875839"/>
                </a:lnTo>
                <a:lnTo>
                  <a:pt x="2724944" y="2875853"/>
                </a:lnTo>
                <a:lnTo>
                  <a:pt x="2134870" y="3179445"/>
                </a:lnTo>
                <a:lnTo>
                  <a:pt x="1544795" y="2875853"/>
                </a:lnTo>
                <a:lnTo>
                  <a:pt x="815439" y="2875839"/>
                </a:lnTo>
                <a:lnTo>
                  <a:pt x="590044" y="2384598"/>
                </a:lnTo>
                <a:lnTo>
                  <a:pt x="-3" y="2080978"/>
                </a:lnTo>
                <a:lnTo>
                  <a:pt x="225367" y="1589722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t" anchorCtr="0"/>
          <a:lstStyle/>
          <a:p>
            <a:pPr algn="ctr" eaLnBrk="0" hangingPunct="0"/>
            <a:r>
              <a:rPr lang="zh-CN" alt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市场容量</a:t>
            </a: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很大</a:t>
            </a:r>
          </a:p>
          <a:p>
            <a:pPr algn="ctr" eaLnBrk="0" hangingPunct="0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卖什么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？？？</a:t>
            </a: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411288" y="2887663"/>
            <a:ext cx="4160838" cy="704850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交通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标牌应用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16725" y="1966913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noProof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高速智慧交通标牌应用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16725" y="41687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noProof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城市道路交通标牌应用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75325" y="1492250"/>
            <a:ext cx="439738" cy="2463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/>
            <a:r>
              <a:rPr lang="en-US" altLang="zh-CN" sz="19900" noProof="1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{</a:t>
            </a:r>
            <a:endParaRPr lang="en-US" altLang="zh-CN" sz="19900" noProof="1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 advTm="4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698625" y="2652713"/>
            <a:ext cx="9105900" cy="706438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高速公路智慧标牌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有哪些应用</a:t>
            </a:r>
            <a:r>
              <a:rPr kumimoji="0" lang="zh-CN" altLang="en-US" sz="7200" b="1" i="0" u="none" strike="noStrike" kern="1200" cap="none" spc="300" normalizeH="0" baseline="0" noProof="1"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？</a:t>
            </a:r>
          </a:p>
        </p:txBody>
      </p:sp>
    </p:spTree>
  </p:cSld>
  <p:clrMapOvr>
    <a:masterClrMapping/>
  </p:clrMapOvr>
  <p:transition spd="slow" advTm="4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图片 101"/>
          <p:cNvPicPr/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1(无边框) 4"/>
          <p:cNvSpPr/>
          <p:nvPr/>
        </p:nvSpPr>
        <p:spPr>
          <a:xfrm>
            <a:off x="9959975" y="1449388"/>
            <a:ext cx="1898650" cy="790575"/>
          </a:xfrm>
          <a:prstGeom prst="callout1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strike="noStrike" noProof="1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悬臂式可变信息标志（情报板）</a:t>
            </a: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线形标注 1(无边框) 5"/>
          <p:cNvSpPr/>
          <p:nvPr/>
        </p:nvSpPr>
        <p:spPr>
          <a:xfrm>
            <a:off x="7065963" y="3006725"/>
            <a:ext cx="1898650" cy="369888"/>
          </a:xfrm>
          <a:prstGeom prst="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可变限速标志</a:t>
            </a:r>
            <a:endParaRPr lang="zh-CN" altLang="zh-CN" baseline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线形标注 1(无边框) 6"/>
          <p:cNvSpPr/>
          <p:nvPr/>
        </p:nvSpPr>
        <p:spPr>
          <a:xfrm>
            <a:off x="3194050" y="2001838"/>
            <a:ext cx="1898650" cy="790575"/>
          </a:xfrm>
          <a:prstGeom prst="callout1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strike="noStrike" noProof="1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门架式可变信息标志（情报板）</a:t>
            </a: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5695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30986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46899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62746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27639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8648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1(无边框) 4"/>
          <p:cNvSpPr/>
          <p:nvPr/>
        </p:nvSpPr>
        <p:spPr>
          <a:xfrm>
            <a:off x="7123113" y="1016000"/>
            <a:ext cx="1898650" cy="790575"/>
          </a:xfrm>
          <a:prstGeom prst="callout1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strike="noStrike" noProof="1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隧道内可变信息标志（情报板）</a:t>
            </a: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线形标注 1(无边框) 5"/>
          <p:cNvSpPr/>
          <p:nvPr/>
        </p:nvSpPr>
        <p:spPr>
          <a:xfrm>
            <a:off x="9021763" y="2282825"/>
            <a:ext cx="2327275" cy="371475"/>
          </a:xfrm>
          <a:prstGeom prst="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绿箭、红叉，禁行</a:t>
            </a: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2712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6949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636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7786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632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2131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7786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363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6" grpId="0" bldLvl="0" animBg="1"/>
      <p:bldP spid="6" grpId="1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18" name="图片 10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78375" cy="4156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线形标注 1(无边框) 6"/>
          <p:cNvSpPr/>
          <p:nvPr/>
        </p:nvSpPr>
        <p:spPr>
          <a:xfrm>
            <a:off x="9474200" y="2803525"/>
            <a:ext cx="2587625" cy="384175"/>
          </a:xfrm>
          <a:prstGeom prst="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车道LED可变信息标志</a:t>
            </a:r>
          </a:p>
        </p:txBody>
      </p:sp>
      <p:sp>
        <p:nvSpPr>
          <p:cNvPr id="4" name="线形标注 1(无边框) 3"/>
          <p:cNvSpPr/>
          <p:nvPr/>
        </p:nvSpPr>
        <p:spPr>
          <a:xfrm>
            <a:off x="6105525" y="3028950"/>
            <a:ext cx="2149475" cy="382588"/>
          </a:xfrm>
          <a:prstGeom prst="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雨棚可变信息标志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79675" y="2330450"/>
            <a:ext cx="1590675" cy="4730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费额显示器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359275" y="942975"/>
            <a:ext cx="2479675" cy="4730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通行绿箭，禁行红叉</a:t>
            </a: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40854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52056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9216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6518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3644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249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4718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117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550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733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8424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406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117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3471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4718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117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117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3471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4" grpId="0" bldLvl="0" animBg="1"/>
      <p:bldP spid="4" grpId="1" bldLvl="0" animBg="1"/>
      <p:bldP spid="4" grpId="2" bldLvl="0" animBg="1"/>
      <p:bldP spid="5" grpId="0" bldLvl="0" animBg="1"/>
      <p:bldP spid="5" grpId="1" bldLvl="0" animBg="1"/>
      <p:bldP spid="2" grpId="0" bldLvl="0" animBg="1"/>
      <p:bldP spid="2" grpId="1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1" name="组合 1"/>
          <p:cNvGrpSpPr/>
          <p:nvPr/>
        </p:nvGrpSpPr>
        <p:grpSpPr>
          <a:xfrm>
            <a:off x="0" y="0"/>
            <a:ext cx="12192000" cy="6858000"/>
            <a:chOff x="0" y="0"/>
            <a:chExt cx="19200" cy="10800"/>
          </a:xfrm>
        </p:grpSpPr>
        <p:pic>
          <p:nvPicPr>
            <p:cNvPr id="61442" name="图片 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" name="线形标注 1(无边框) 6"/>
            <p:cNvSpPr/>
            <p:nvPr>
              <p:custDataLst>
                <p:tags r:id="rId2"/>
              </p:custDataLst>
            </p:nvPr>
          </p:nvSpPr>
          <p:spPr>
            <a:xfrm>
              <a:off x="4502" y="2623"/>
              <a:ext cx="5011" cy="690"/>
            </a:xfrm>
            <a:prstGeom prst="callout1">
              <a:avLst>
                <a:gd name="adj1" fmla="val 116376"/>
                <a:gd name="adj2" fmla="val 52089"/>
                <a:gd name="adj3" fmla="val 355652"/>
                <a:gd name="adj4" fmla="val 15226"/>
              </a:avLst>
            </a:prstGeom>
            <a:solidFill>
              <a:schemeClr val="accent1"/>
            </a:solidFill>
            <a:ln w="952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1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lang="zh-CN" altLang="en-US" sz="1800" b="1" strike="noStrike" noProof="1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  <a:cs typeface="+mn-cs"/>
                  <a:sym typeface="+mn-ea"/>
                </a:rPr>
                <a:t>高速公路智慧指挥调度中心</a:t>
              </a:r>
              <a:endParaRPr lang="zh-CN" altLang="en-US" sz="1800" b="1" strike="noStrike" noProof="1">
                <a:solidFill>
                  <a:schemeClr val="bg1"/>
                </a:solidFill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Tm="40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384300" y="2652713"/>
            <a:ext cx="9105900" cy="706438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rgbClr val="FFC000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城市道路智慧标牌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有哪些应用</a:t>
            </a:r>
            <a:r>
              <a:rPr kumimoji="0" lang="zh-CN" altLang="en-US" sz="7200" b="1" i="0" u="none" strike="noStrike" kern="1200" cap="none" spc="300" normalizeH="0" baseline="0" noProof="1"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？</a:t>
            </a:r>
          </a:p>
        </p:txBody>
      </p:sp>
    </p:spTree>
  </p:cSld>
  <p:clrMapOvr>
    <a:masterClrMapping/>
  </p:clrMapOvr>
  <p:transition spd="slow" advTm="400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线形标注 1(无边框) 6"/>
          <p:cNvSpPr/>
          <p:nvPr/>
        </p:nvSpPr>
        <p:spPr>
          <a:xfrm>
            <a:off x="828675" y="4435475"/>
            <a:ext cx="1793875" cy="438150"/>
          </a:xfrm>
          <a:prstGeom prst="callout1">
            <a:avLst>
              <a:gd name="adj1" fmla="val 80579"/>
              <a:gd name="adj2" fmla="val 88949"/>
              <a:gd name="adj3" fmla="val 165653"/>
              <a:gd name="adj4" fmla="val 113528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一级交通诱导</a:t>
            </a:r>
          </a:p>
        </p:txBody>
      </p:sp>
      <p:sp>
        <p:nvSpPr>
          <p:cNvPr id="3" name="线形标注 1(无边框) 2"/>
          <p:cNvSpPr/>
          <p:nvPr/>
        </p:nvSpPr>
        <p:spPr>
          <a:xfrm>
            <a:off x="7715250" y="1739900"/>
            <a:ext cx="1898650" cy="485775"/>
          </a:xfrm>
          <a:prstGeom prst="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治超指示标志</a:t>
            </a:r>
          </a:p>
        </p:txBody>
      </p:sp>
      <p:sp>
        <p:nvSpPr>
          <p:cNvPr id="4" name="线形标注 1(无边框) 3"/>
          <p:cNvSpPr/>
          <p:nvPr/>
        </p:nvSpPr>
        <p:spPr>
          <a:xfrm>
            <a:off x="5489575" y="2892425"/>
            <a:ext cx="2225675" cy="471488"/>
          </a:xfrm>
          <a:prstGeom prst="callout1">
            <a:avLst>
              <a:gd name="adj1" fmla="val 16736"/>
              <a:gd name="adj2" fmla="val 370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可变车道指示标志</a:t>
            </a:r>
          </a:p>
        </p:txBody>
      </p:sp>
      <p:sp>
        <p:nvSpPr>
          <p:cNvPr id="6" name="线形标注 1(无边框) 5"/>
          <p:cNvSpPr/>
          <p:nvPr/>
        </p:nvSpPr>
        <p:spPr>
          <a:xfrm>
            <a:off x="4938713" y="5254625"/>
            <a:ext cx="1700212" cy="471488"/>
          </a:xfrm>
          <a:prstGeom prst="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三级停车诱导</a:t>
            </a:r>
            <a:endParaRPr lang="zh-CN" altLang="zh-CN" baseline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线形标注 1(无边框) 4"/>
          <p:cNvSpPr/>
          <p:nvPr/>
        </p:nvSpPr>
        <p:spPr>
          <a:xfrm>
            <a:off x="1739900" y="1009650"/>
            <a:ext cx="1793875" cy="438150"/>
          </a:xfrm>
          <a:prstGeom prst="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门架一级诱导</a:t>
            </a:r>
          </a:p>
        </p:txBody>
      </p:sp>
      <p:sp>
        <p:nvSpPr>
          <p:cNvPr id="8" name="线形标注 1(无边框) 7"/>
          <p:cNvSpPr/>
          <p:nvPr/>
        </p:nvSpPr>
        <p:spPr>
          <a:xfrm>
            <a:off x="828675" y="5972175"/>
            <a:ext cx="2370138" cy="471488"/>
          </a:xfrm>
          <a:prstGeom prst="callout1">
            <a:avLst>
              <a:gd name="adj1" fmla="val 16690"/>
              <a:gd name="adj2" fmla="val 85741"/>
              <a:gd name="adj3" fmla="val -49662"/>
              <a:gd name="adj4" fmla="val 96222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二级停车诱导</a:t>
            </a:r>
            <a:endParaRPr lang="zh-CN" altLang="zh-CN" baseline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线形标注 1(无边框) 13"/>
          <p:cNvSpPr/>
          <p:nvPr/>
        </p:nvSpPr>
        <p:spPr>
          <a:xfrm>
            <a:off x="7812088" y="115888"/>
            <a:ext cx="2509837" cy="292100"/>
          </a:xfrm>
          <a:prstGeom prst="callout1">
            <a:avLst>
              <a:gd name="adj1" fmla="val 18750"/>
              <a:gd name="adj2" fmla="val -8333"/>
              <a:gd name="adj3" fmla="val 198301"/>
              <a:gd name="adj4" fmla="val -11801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智慧公交出行系统</a:t>
            </a: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54608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51226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60367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5715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4203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85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36958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5796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4203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60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715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7224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27965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671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347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6956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498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8136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063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607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671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2796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54608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51226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4203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85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4203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60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5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347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6956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0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60367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5715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715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7224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498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8136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5"/>
                                          </p:val>
                                        </p:tav>
                                        <p:tav tm="100000">
                                          <p:val>
                                            <p:fltVal val="0.27965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78"/>
                                          </p:val>
                                        </p:tav>
                                        <p:tav tm="100000">
                                          <p:val>
                                            <p:fltVal val="0.671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671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2796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7" grpId="2" bldLvl="0" animBg="1"/>
      <p:bldP spid="7" grpId="3" bldLvl="0" animBg="1"/>
      <p:bldP spid="3" grpId="0" bldLvl="0" animBg="1"/>
      <p:bldP spid="3" grpId="1" bldLvl="0" animBg="1"/>
      <p:bldP spid="4" grpId="0" bldLvl="0" animBg="1"/>
      <p:bldP spid="4" grpId="1" bldLvl="0" animBg="1"/>
      <p:bldP spid="6" grpId="0" bldLvl="0" animBg="1"/>
      <p:bldP spid="6" grpId="1" bldLvl="0" animBg="1"/>
      <p:bldP spid="6" grpId="2" bldLvl="0" animBg="1"/>
      <p:bldP spid="5" grpId="0" bldLvl="0" animBg="1"/>
      <p:bldP spid="5" grpId="1" bldLvl="0" animBg="1"/>
      <p:bldP spid="5" grpId="2" bldLvl="0" animBg="1"/>
      <p:bldP spid="5" grpId="3" bldLvl="0" animBg="1"/>
      <p:bldP spid="8" grpId="0" bldLvl="0" animBg="1"/>
      <p:bldP spid="8" grpId="1" bldLvl="0" animBg="1"/>
      <p:bldP spid="8" grpId="2" bldLvl="0" animBg="1"/>
      <p:bldP spid="14" grpId="0" bldLvl="0" animBg="1"/>
      <p:bldP spid="14" grpId="1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4" name="线形标注 1(无边框) 6"/>
          <p:cNvSpPr/>
          <p:nvPr>
            <p:custDataLst>
              <p:tags r:id="rId1"/>
            </p:custDataLst>
          </p:nvPr>
        </p:nvSpPr>
        <p:spPr>
          <a:xfrm>
            <a:off x="2190750" y="900113"/>
            <a:ext cx="3181350" cy="438150"/>
          </a:xfrm>
          <a:prstGeom prst="callout1">
            <a:avLst>
              <a:gd name="adj1" fmla="val 116375"/>
              <a:gd name="adj2" fmla="val 52088"/>
              <a:gd name="adj3" fmla="val 355653"/>
              <a:gd name="adj4" fmla="val 15227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城市道路智慧指挥调度中心</a:t>
            </a:r>
          </a:p>
        </p:txBody>
      </p:sp>
    </p:spTree>
  </p:cSld>
  <p:clrMapOvr>
    <a:masterClrMapping/>
  </p:clrMapOvr>
  <p:transition spd="slow" advTm="400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628775" y="2176463"/>
            <a:ext cx="9105900" cy="1709738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智慧交通标牌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和常规广告标牌</a:t>
            </a:r>
            <a:b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</a:rPr>
            </a:b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怎么选配灯珠</a:t>
            </a:r>
            <a:r>
              <a:rPr kumimoji="0" lang="zh-CN" altLang="en-US" sz="7200" b="1" i="0" u="none" strike="noStrike" kern="1200" cap="none" spc="300" normalizeH="0" baseline="0" noProof="1"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？</a:t>
            </a:r>
          </a:p>
        </p:txBody>
      </p:sp>
    </p:spTree>
  </p:cSld>
  <p:clrMapOvr>
    <a:masterClrMapping/>
  </p:clrMapOvr>
  <p:transition spd="slow" advTm="400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0" y="1404938"/>
          <a:ext cx="12192000" cy="545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3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0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16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类型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5mm</a:t>
                      </a:r>
                      <a:r>
                        <a:rPr lang="zh-CN" altLang="en-US"/>
                        <a:t>正圆灯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3mm</a:t>
                      </a:r>
                      <a:r>
                        <a:rPr lang="zh-CN" altLang="en-US"/>
                        <a:t>正圆灯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346</a:t>
                      </a:r>
                      <a:r>
                        <a:rPr lang="zh-CN" altLang="en-US"/>
                        <a:t>椭圆灯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表贴</a:t>
                      </a:r>
                      <a:r>
                        <a:rPr lang="en-US" altLang="zh-CN"/>
                        <a:t>+</a:t>
                      </a:r>
                      <a:r>
                        <a:rPr lang="zh-CN" altLang="en-US"/>
                        <a:t>透镜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8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图片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6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视角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30</a:t>
                      </a:r>
                      <a:r>
                        <a:rPr lang="zh-CN" altLang="en-US"/>
                        <a:t>°</a:t>
                      </a:r>
                      <a:r>
                        <a:rPr lang="en-US" altLang="zh-CN"/>
                        <a:t>/</a:t>
                      </a:r>
                      <a:r>
                        <a:rPr lang="en-US" altLang="zh-CN" sz="1800">
                          <a:sym typeface="+mn-ea"/>
                        </a:rPr>
                        <a:t>30</a:t>
                      </a:r>
                      <a:r>
                        <a:rPr lang="zh-CN" altLang="en-US" sz="1800">
                          <a:sym typeface="+mn-ea"/>
                        </a:rPr>
                        <a:t>°</a:t>
                      </a:r>
                      <a:endParaRPr lang="en-US" altLang="zh-CN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30</a:t>
                      </a:r>
                      <a:r>
                        <a:rPr lang="zh-CN" altLang="en-US" sz="1800">
                          <a:sym typeface="+mn-ea"/>
                        </a:rPr>
                        <a:t>°</a:t>
                      </a:r>
                      <a:r>
                        <a:rPr lang="en-US" altLang="zh-CN" sz="1800">
                          <a:sym typeface="+mn-ea"/>
                        </a:rPr>
                        <a:t>/30</a:t>
                      </a:r>
                      <a:r>
                        <a:rPr lang="zh-CN" altLang="en-US" sz="1800">
                          <a:sym typeface="+mn-ea"/>
                        </a:rPr>
                        <a:t>°</a:t>
                      </a:r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90</a:t>
                      </a:r>
                      <a:r>
                        <a:rPr lang="zh-CN" altLang="en-US" sz="1800">
                          <a:sym typeface="+mn-ea"/>
                        </a:rPr>
                        <a:t>°</a:t>
                      </a:r>
                      <a:r>
                        <a:rPr lang="en-US" altLang="zh-CN" sz="1800">
                          <a:sym typeface="+mn-ea"/>
                        </a:rPr>
                        <a:t>/45</a:t>
                      </a:r>
                      <a:r>
                        <a:rPr lang="zh-CN" altLang="en-US" sz="1800">
                          <a:sym typeface="+mn-ea"/>
                        </a:rPr>
                        <a:t>°</a:t>
                      </a:r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30</a:t>
                      </a:r>
                      <a:r>
                        <a:rPr lang="zh-CN" altLang="en-US" sz="1800">
                          <a:sym typeface="+mn-ea"/>
                        </a:rPr>
                        <a:t>°</a:t>
                      </a:r>
                      <a:r>
                        <a:rPr lang="en-US" altLang="zh-CN" sz="1800">
                          <a:sym typeface="+mn-ea"/>
                        </a:rPr>
                        <a:t>/30</a:t>
                      </a:r>
                      <a:r>
                        <a:rPr lang="zh-CN" altLang="en-US" sz="1800">
                          <a:sym typeface="+mn-ea"/>
                        </a:rPr>
                        <a:t>°</a:t>
                      </a:r>
                      <a:endParaRPr lang="zh-CN" altLang="en-US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6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亮度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15000CD/</a:t>
                      </a:r>
                      <a:r>
                        <a:rPr lang="zh-CN" altLang="en-US"/>
                        <a:t>㎡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15000CD/</a:t>
                      </a:r>
                      <a:r>
                        <a:rPr lang="zh-CN" altLang="en-US"/>
                        <a:t>㎡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10000CD/</a:t>
                      </a:r>
                      <a:r>
                        <a:rPr lang="zh-CN" altLang="en-US"/>
                        <a:t>㎡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12000CD/</a:t>
                      </a:r>
                      <a:r>
                        <a:rPr lang="zh-CN" altLang="en-US"/>
                        <a:t>㎡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适用规格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P33.33-P16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P20-P10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P20-P10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P33.33-P10</a:t>
                      </a:r>
                      <a:endParaRPr lang="en-US" altLang="zh-CN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6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应用场合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交通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交通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广告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交通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6605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28775" y="2232025"/>
            <a:ext cx="2228850" cy="1973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606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913" y="2422525"/>
            <a:ext cx="2520950" cy="161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607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0" y="2403475"/>
            <a:ext cx="2055813" cy="1630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608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2950" y="2478088"/>
            <a:ext cx="2470150" cy="1481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455613" y="376238"/>
            <a:ext cx="4079875" cy="711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4800" b="1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灯珠类型</a:t>
            </a:r>
            <a:endParaRPr lang="zh-CN" altLang="en-US" sz="4800" b="1" strike="noStrike" noProof="1">
              <a:solidFill>
                <a:schemeClr val="accent4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400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图片 5"/>
          <p:cNvPicPr>
            <a:picLocks noChangeAspect="1"/>
          </p:cNvPicPr>
          <p:nvPr/>
        </p:nvPicPr>
        <p:blipFill>
          <a:blip r:embed="rId2"/>
          <a:srcRect t="3020" r="1685"/>
          <a:stretch>
            <a:fillRect/>
          </a:stretch>
        </p:blipFill>
        <p:spPr>
          <a:xfrm>
            <a:off x="531813" y="977900"/>
            <a:ext cx="5375275" cy="3983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86" name="图片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6588125" y="977900"/>
            <a:ext cx="5013325" cy="3983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587" name="圆角矩形 6"/>
          <p:cNvSpPr/>
          <p:nvPr/>
        </p:nvSpPr>
        <p:spPr>
          <a:xfrm>
            <a:off x="1420813" y="5394325"/>
            <a:ext cx="9485312" cy="604838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5mm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正圆灯，较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3mm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正圆灯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/346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椭圆灯，显示效果：字粗、圆润</a:t>
            </a:r>
          </a:p>
        </p:txBody>
      </p:sp>
    </p:spTree>
  </p:cSld>
  <p:clrMapOvr>
    <a:masterClrMapping/>
  </p:clrMapOvr>
  <p:transition spd="slow" advTm="400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355725" y="2125663"/>
            <a:ext cx="9105900" cy="1760538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智慧交通标牌</a:t>
            </a:r>
            <a:b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kumimoji="0" lang="en-US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      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模组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如何选配</a:t>
            </a:r>
            <a:r>
              <a:rPr kumimoji="0" lang="zh-CN" altLang="en-US" sz="7200" b="1" i="0" u="none" strike="noStrike" kern="1200" cap="none" spc="300" normalizeH="0" baseline="0" noProof="1"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？</a:t>
            </a:r>
          </a:p>
        </p:txBody>
      </p:sp>
    </p:spTree>
  </p:cSld>
  <p:clrMapOvr>
    <a:masterClrMapping/>
  </p:clrMapOvr>
  <p:transition spd="slow" advTm="400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/>
        </p:nvGraphicFramePr>
        <p:xfrm>
          <a:off x="0" y="1065213"/>
          <a:ext cx="12192000" cy="5791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1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3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5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应用场合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交通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广告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模组照片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6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像素结构</a:t>
                      </a:r>
                      <a:r>
                        <a:rPr lang="zh-CN" altLang="en-US" sz="1800">
                          <a:solidFill>
                            <a:srgbClr val="FF0000"/>
                          </a:solidFill>
                          <a:sym typeface="+mn-ea"/>
                        </a:rPr>
                        <a:t>配比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4R2G1B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、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4R2G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、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3R2G1B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、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3R2G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、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2R1G1B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、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2R1G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1R1G1B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显示内容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文字为主（红、绿色、黄色）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视频、图片、文字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9655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3733800" y="2125663"/>
            <a:ext cx="3238500" cy="260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56" name="图片 4" descr="P10DIP三灯双维护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188" y="2125663"/>
            <a:ext cx="2776537" cy="2703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3505200" y="-7937"/>
            <a:ext cx="3200400" cy="1073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95000"/>
                  </a:schemeClr>
                </a:solidFill>
              </a14:hiddenFill>
            </a:ext>
          </a:extLst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4000" b="1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像素结构</a:t>
            </a:r>
            <a:endParaRPr lang="zh-CN" altLang="en-US" sz="4000" b="1" strike="noStrike" noProof="1"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400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组合 2"/>
          <p:cNvGrpSpPr/>
          <p:nvPr/>
        </p:nvGrpSpPr>
        <p:grpSpPr>
          <a:xfrm>
            <a:off x="828675" y="422275"/>
            <a:ext cx="10587038" cy="6099175"/>
            <a:chOff x="697" y="379"/>
            <a:chExt cx="17632" cy="10157"/>
          </a:xfrm>
        </p:grpSpPr>
        <p:grpSp>
          <p:nvGrpSpPr>
            <p:cNvPr id="70658" name="组合 1"/>
            <p:cNvGrpSpPr/>
            <p:nvPr/>
          </p:nvGrpSpPr>
          <p:grpSpPr>
            <a:xfrm>
              <a:off x="1155" y="874"/>
              <a:ext cx="17175" cy="9662"/>
              <a:chOff x="0" y="0"/>
              <a:chExt cx="19200" cy="10801"/>
            </a:xfrm>
          </p:grpSpPr>
          <p:pic>
            <p:nvPicPr>
              <p:cNvPr id="70659" name="图片 106"/>
              <p:cNvPicPr/>
              <p:nvPr/>
            </p:nvPicPr>
            <p:blipFill>
              <a:blip r:embed="rId3"/>
              <a:srcRect r="19789"/>
              <a:stretch>
                <a:fillRect/>
              </a:stretch>
            </p:blipFill>
            <p:spPr>
              <a:xfrm>
                <a:off x="0" y="0"/>
                <a:ext cx="11550" cy="108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0660" name="图片 107"/>
              <p:cNvPicPr/>
              <p:nvPr/>
            </p:nvPicPr>
            <p:blipFill>
              <a:blip r:embed="rId4"/>
              <a:srcRect b="3601"/>
              <a:stretch>
                <a:fillRect/>
              </a:stretch>
            </p:blipFill>
            <p:spPr>
              <a:xfrm>
                <a:off x="11779" y="0"/>
                <a:ext cx="7420" cy="511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0661" name="图片 10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80" y="5310"/>
                <a:ext cx="7420" cy="5491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0662" name="圆角矩形 6"/>
            <p:cNvSpPr/>
            <p:nvPr>
              <p:custDataLst>
                <p:tags r:id="rId1"/>
              </p:custDataLst>
            </p:nvPr>
          </p:nvSpPr>
          <p:spPr>
            <a:xfrm>
              <a:off x="697" y="379"/>
              <a:ext cx="6538" cy="110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wrap="square" lIns="91440" tIns="45720" rIns="91440" bIns="45720" anchor="ctr" anchorCtr="1"/>
            <a:lstStyle/>
            <a:p>
              <a:pPr eaLnBrk="0" hangingPunct="0"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红、绿、黄色成品效果</a:t>
              </a:r>
            </a:p>
          </p:txBody>
        </p:sp>
      </p:grpSp>
    </p:spTree>
  </p:cSld>
  <p:clrMapOvr>
    <a:masterClrMapping/>
  </p:clrMapOvr>
  <p:transition spd="slow" advTm="400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圆角矩形 6"/>
          <p:cNvSpPr/>
          <p:nvPr/>
        </p:nvSpPr>
        <p:spPr>
          <a:xfrm>
            <a:off x="1071563" y="2259013"/>
            <a:ext cx="2114550" cy="101123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红</a:t>
            </a:r>
          </a:p>
        </p:txBody>
      </p:sp>
      <p:sp>
        <p:nvSpPr>
          <p:cNvPr id="71682" name="圆角矩形 3"/>
          <p:cNvSpPr/>
          <p:nvPr/>
        </p:nvSpPr>
        <p:spPr>
          <a:xfrm>
            <a:off x="3705225" y="2259013"/>
            <a:ext cx="2116138" cy="1011237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绿</a:t>
            </a:r>
          </a:p>
        </p:txBody>
      </p:sp>
      <p:sp>
        <p:nvSpPr>
          <p:cNvPr id="71683" name="圆角矩形 5"/>
          <p:cNvSpPr/>
          <p:nvPr/>
        </p:nvSpPr>
        <p:spPr>
          <a:xfrm>
            <a:off x="6340475" y="2259013"/>
            <a:ext cx="2114550" cy="1011237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蓝</a:t>
            </a:r>
          </a:p>
        </p:txBody>
      </p:sp>
      <p:sp>
        <p:nvSpPr>
          <p:cNvPr id="71684" name="文本框 10"/>
          <p:cNvSpPr txBox="1"/>
          <p:nvPr/>
        </p:nvSpPr>
        <p:spPr>
          <a:xfrm>
            <a:off x="3186113" y="2473325"/>
            <a:ext cx="5524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71685" name="文本框 11"/>
          <p:cNvSpPr txBox="1"/>
          <p:nvPr/>
        </p:nvSpPr>
        <p:spPr>
          <a:xfrm>
            <a:off x="5821363" y="2473325"/>
            <a:ext cx="550862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71686" name="文本框 12"/>
          <p:cNvSpPr txBox="1"/>
          <p:nvPr/>
        </p:nvSpPr>
        <p:spPr>
          <a:xfrm>
            <a:off x="8455025" y="2473325"/>
            <a:ext cx="5524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=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9007475" y="2259013"/>
            <a:ext cx="2114550" cy="1011238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bg2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白</a:t>
            </a:r>
            <a:endParaRPr lang="zh-CN" altLang="en-US" sz="3600" b="1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688" name="圆角矩形 15"/>
          <p:cNvSpPr/>
          <p:nvPr/>
        </p:nvSpPr>
        <p:spPr>
          <a:xfrm>
            <a:off x="1071563" y="4192588"/>
            <a:ext cx="2114550" cy="101123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红</a:t>
            </a:r>
          </a:p>
        </p:txBody>
      </p:sp>
      <p:sp>
        <p:nvSpPr>
          <p:cNvPr id="71689" name="文本框 16"/>
          <p:cNvSpPr txBox="1"/>
          <p:nvPr/>
        </p:nvSpPr>
        <p:spPr>
          <a:xfrm>
            <a:off x="3186113" y="4406900"/>
            <a:ext cx="5524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71690" name="圆角矩形 17"/>
          <p:cNvSpPr/>
          <p:nvPr/>
        </p:nvSpPr>
        <p:spPr>
          <a:xfrm>
            <a:off x="3705225" y="4192588"/>
            <a:ext cx="2116138" cy="1011237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noFill/>
          </a:ln>
        </p:spPr>
        <p:txBody>
          <a:bodyPr wrap="square" lIns="91440" tIns="45720" rIns="91440" bIns="45720" anchor="ctr" anchorCtr="1"/>
          <a:lstStyle/>
          <a:p>
            <a:pPr eaLnBrk="0" hangingPunct="0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绿</a:t>
            </a:r>
          </a:p>
        </p:txBody>
      </p:sp>
      <p:sp>
        <p:nvSpPr>
          <p:cNvPr id="71691" name="文本框 18"/>
          <p:cNvSpPr txBox="1"/>
          <p:nvPr/>
        </p:nvSpPr>
        <p:spPr>
          <a:xfrm>
            <a:off x="5821363" y="4406900"/>
            <a:ext cx="550862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=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6372225" y="4192588"/>
            <a:ext cx="2116138" cy="1011238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黄</a:t>
            </a:r>
            <a:endParaRPr lang="zh-CN" altLang="en-US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852613" y="3440113"/>
            <a:ext cx="5524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487863" y="5373688"/>
            <a:ext cx="550862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7121525" y="3440113"/>
            <a:ext cx="5524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4487863" y="3440113"/>
            <a:ext cx="550862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852613" y="5373688"/>
            <a:ext cx="552450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200" b="1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71698" name="文本框 14"/>
          <p:cNvSpPr txBox="1"/>
          <p:nvPr/>
        </p:nvSpPr>
        <p:spPr>
          <a:xfrm>
            <a:off x="3317875" y="3333750"/>
            <a:ext cx="550863" cy="582613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1">
            <a:spAutoFit/>
          </a:bodyPr>
          <a:lstStyle/>
          <a:p>
            <a:pPr algn="ctr"/>
            <a:r>
              <a:rPr lang="zh-CN" altLang="en-US" sz="3200" b="1">
                <a:latin typeface="Arial" panose="020B0604020202020204" pitchFamily="34" charset="0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71699" name="文本框 21"/>
          <p:cNvSpPr txBox="1"/>
          <p:nvPr/>
        </p:nvSpPr>
        <p:spPr>
          <a:xfrm>
            <a:off x="5992813" y="3333750"/>
            <a:ext cx="550862" cy="582613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1">
            <a:spAutoFit/>
          </a:bodyPr>
          <a:lstStyle/>
          <a:p>
            <a:pPr algn="ctr"/>
            <a:r>
              <a:rPr lang="zh-CN" altLang="en-US" sz="3200" b="1">
                <a:latin typeface="Arial" panose="020B0604020202020204" pitchFamily="34" charset="0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71700" name="文本框 22"/>
          <p:cNvSpPr txBox="1"/>
          <p:nvPr/>
        </p:nvSpPr>
        <p:spPr>
          <a:xfrm>
            <a:off x="3317875" y="5353050"/>
            <a:ext cx="550863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1">
            <a:spAutoFit/>
          </a:bodyPr>
          <a:lstStyle/>
          <a:p>
            <a:pPr algn="ctr"/>
            <a:r>
              <a:rPr lang="zh-CN" altLang="en-US" sz="3200" b="1">
                <a:latin typeface="Arial" panose="020B0604020202020204" pitchFamily="34" charset="0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21" name="标题 20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071563" y="987425"/>
            <a:ext cx="4406900" cy="704850"/>
          </a:xfrm>
        </p:spPr>
        <p:txBody>
          <a:bodyPr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R+G+B CD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配比</a:t>
            </a:r>
            <a:endParaRPr kumimoji="0" lang="zh-CN" altLang="en-US" sz="7200" b="1" i="0" u="none" strike="noStrike" kern="1200" cap="none" spc="30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animBg="1"/>
      <p:bldP spid="20" grpId="0" bldLvl="0" animBg="1"/>
      <p:bldP spid="20" grpId="1" animBg="1"/>
      <p:bldP spid="3" grpId="0"/>
      <p:bldP spid="3" grpId="1"/>
      <p:bldP spid="5" grpId="0"/>
      <p:bldP spid="5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225" y="1039813"/>
            <a:ext cx="10340975" cy="4778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3505200" y="5916613"/>
            <a:ext cx="5181600" cy="647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色域标准调教不对，黄色偏绿</a:t>
            </a:r>
            <a:endParaRPr lang="zh-CN" altLang="en-US" sz="28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1"/>
            </p:custDataLst>
          </p:nvPr>
        </p:nvSpPr>
        <p:spPr>
          <a:xfrm>
            <a:off x="966788" y="704850"/>
            <a:ext cx="2938463" cy="70167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 strike="noStrike" noProof="1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配比失误，偏绿</a:t>
            </a:r>
            <a:endParaRPr lang="zh-CN" altLang="en-US" sz="2400" b="1" strike="noStrike" noProof="1">
              <a:solidFill>
                <a:schemeClr val="bg1"/>
              </a:solidFill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400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778000" y="2174875"/>
            <a:ext cx="9105900" cy="1662113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智慧交通标牌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产品应用</a:t>
            </a:r>
            <a:b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需要哪些认证</a:t>
            </a:r>
            <a:r>
              <a:rPr kumimoji="0" lang="zh-CN" altLang="en-US" sz="7200" b="1" i="0" u="none" strike="noStrike" kern="1200" cap="none" spc="300" normalizeH="0" baseline="0" noProof="1"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？</a:t>
            </a:r>
          </a:p>
        </p:txBody>
      </p:sp>
    </p:spTree>
  </p:cSld>
  <p:clrMapOvr>
    <a:masterClrMapping/>
  </p:clrMapOvr>
  <p:transition spd="slow" advTm="400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圆角矩形 6"/>
          <p:cNvSpPr/>
          <p:nvPr/>
        </p:nvSpPr>
        <p:spPr>
          <a:xfrm>
            <a:off x="933450" y="1539875"/>
            <a:ext cx="10071100" cy="1311275"/>
          </a:xfrm>
          <a:prstGeom prst="roundRect">
            <a:avLst>
              <a:gd name="adj" fmla="val 16667"/>
            </a:avLst>
          </a:prstGeom>
          <a:solidFill>
            <a:srgbClr val="A0C0F0"/>
          </a:solidFill>
          <a:ln w="9525">
            <a:noFill/>
          </a:ln>
        </p:spPr>
        <p:txBody>
          <a:bodyPr wrap="square" lIns="323850" tIns="45720" rIns="91440" bIns="45720" anchor="t" anchorCtr="0"/>
          <a:lstStyle/>
          <a:p>
            <a:pPr eaLnBrk="0" hangingPunct="0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国内：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GB/T 23828-2009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《高速公路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LED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可变信息标志》</a:t>
            </a:r>
          </a:p>
          <a:p>
            <a:pPr eaLnBrk="0" hangingPunct="0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欧洲：EN12966欧洲的交通认证</a:t>
            </a:r>
          </a:p>
        </p:txBody>
      </p:sp>
      <p:pic>
        <p:nvPicPr>
          <p:cNvPr id="74754" name="图片 1"/>
          <p:cNvPicPr>
            <a:picLocks noChangeAspect="1"/>
          </p:cNvPicPr>
          <p:nvPr/>
        </p:nvPicPr>
        <p:blipFill>
          <a:blip r:embed="rId2"/>
          <a:srcRect t="4013" b="3276"/>
          <a:stretch>
            <a:fillRect/>
          </a:stretch>
        </p:blipFill>
        <p:spPr>
          <a:xfrm>
            <a:off x="1181100" y="3228975"/>
            <a:ext cx="5854700" cy="317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666750" y="319088"/>
            <a:ext cx="7162800" cy="1073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95000"/>
                  </a:schemeClr>
                </a:solidFill>
              </a14:hiddenFill>
            </a:ext>
          </a:extLst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智慧交通标牌</a:t>
            </a:r>
            <a:r>
              <a:rPr lang="zh-CN" altLang="en-US" sz="36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技术标准及认证</a:t>
            </a:r>
            <a:endParaRPr lang="zh-CN" altLang="en-US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400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7" name="组合 1"/>
          <p:cNvGrpSpPr/>
          <p:nvPr/>
        </p:nvGrpSpPr>
        <p:grpSpPr>
          <a:xfrm>
            <a:off x="1631950" y="2438400"/>
            <a:ext cx="7867650" cy="3632200"/>
            <a:chOff x="837" y="2199"/>
            <a:chExt cx="17576" cy="8113"/>
          </a:xfrm>
        </p:grpSpPr>
        <p:pic>
          <p:nvPicPr>
            <p:cNvPr id="75778" name="图片 2"/>
            <p:cNvPicPr>
              <a:picLocks noChangeAspect="1"/>
            </p:cNvPicPr>
            <p:nvPr/>
          </p:nvPicPr>
          <p:blipFill>
            <a:blip r:embed="rId3"/>
            <a:srcRect t="13638"/>
            <a:stretch>
              <a:fillRect/>
            </a:stretch>
          </p:blipFill>
          <p:spPr>
            <a:xfrm>
              <a:off x="837" y="2199"/>
              <a:ext cx="17576" cy="442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5779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" y="6625"/>
              <a:ext cx="17365" cy="368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1" name="标题 20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631950" y="908050"/>
            <a:ext cx="10560050" cy="70548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 fontAlgn="auto">
              <a:lnSpc>
                <a:spcPct val="130000"/>
              </a:lnSpc>
            </a:pPr>
            <a:r>
              <a:rPr lang="zh-CN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直插式</a:t>
            </a:r>
            <a:r>
              <a:rPr lang="en-US" altLang="zh-CN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LED</a:t>
            </a:r>
            <a:r>
              <a:rPr lang="zh-CN" altLang="en-US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单管</a:t>
            </a:r>
            <a:b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zh-CN" altLang="en-US" sz="28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法向发光强度、半强角和偏差角</a:t>
            </a:r>
            <a:r>
              <a:rPr lang="zh-CN" altLang="en-US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的技术要求</a:t>
            </a:r>
          </a:p>
        </p:txBody>
      </p:sp>
    </p:spTree>
  </p:cSld>
  <p:clrMapOvr>
    <a:masterClrMapping/>
  </p:clrMapOvr>
  <p:transition spd="slow" advTm="400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图片 5"/>
          <p:cNvPicPr>
            <a:picLocks noChangeAspect="1"/>
          </p:cNvPicPr>
          <p:nvPr/>
        </p:nvPicPr>
        <p:blipFill>
          <a:blip r:embed="rId3"/>
          <a:srcRect t="5141"/>
          <a:stretch>
            <a:fillRect/>
          </a:stretch>
        </p:blipFill>
        <p:spPr>
          <a:xfrm>
            <a:off x="1722438" y="1206500"/>
            <a:ext cx="7281862" cy="5437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标题 20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06425" y="386080"/>
            <a:ext cx="9741535" cy="70548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 fontAlgn="auto">
              <a:lnSpc>
                <a:spcPct val="120000"/>
              </a:lnSpc>
            </a:pPr>
            <a:r>
              <a:rPr lang="zh-CN" sz="20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高速公路</a:t>
            </a:r>
            <a:r>
              <a:rPr lang="en-US" altLang="zh-CN" sz="20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LED</a:t>
            </a:r>
            <a:r>
              <a:rPr lang="zh-CN" altLang="en-US" sz="20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可变信息标志</a:t>
            </a:r>
            <a:r>
              <a:rPr lang="zh-CN" altLang="en-US" sz="20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颜色在</a:t>
            </a:r>
            <a:r>
              <a:rPr lang="en-US" altLang="zh-CN" sz="20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CIE1931</a:t>
            </a:r>
            <a:r>
              <a:rPr lang="zh-CN" altLang="en-US" sz="20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色度图</a:t>
            </a:r>
            <a:r>
              <a:rPr lang="zh-CN" altLang="en-US" sz="20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上的色品区域顶点坐标</a:t>
            </a:r>
          </a:p>
        </p:txBody>
      </p:sp>
    </p:spTree>
  </p:cSld>
  <p:clrMapOvr>
    <a:masterClrMapping/>
  </p:clrMapOvr>
  <p:transition spd="slow" advTm="400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20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828800" y="1308100"/>
            <a:ext cx="6340475" cy="70548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 fontAlgn="auto"/>
            <a:r>
              <a:rPr lang="zh-CN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贴片式</a:t>
            </a:r>
            <a:r>
              <a:rPr lang="en-US" altLang="zh-CN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LED</a:t>
            </a:r>
            <a:r>
              <a:rPr lang="zh-CN" altLang="en-US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单管</a:t>
            </a:r>
            <a:b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zh-CN" altLang="en-US" sz="28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法向发光强度、半强角</a:t>
            </a:r>
            <a:r>
              <a:rPr lang="zh-CN" altLang="en-US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的技术要求</a:t>
            </a:r>
          </a:p>
        </p:txBody>
      </p:sp>
      <p:graphicFrame>
        <p:nvGraphicFramePr>
          <p:cNvPr id="2" name="表格 1"/>
          <p:cNvGraphicFramePr/>
          <p:nvPr/>
        </p:nvGraphicFramePr>
        <p:xfrm>
          <a:off x="1828800" y="2509838"/>
          <a:ext cx="8532495" cy="2893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4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265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法向发光强度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mcd</a:t>
                      </a: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≥800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2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≥2000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2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蓝色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≥400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2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半角强度</a:t>
                      </a:r>
                      <a:r>
                        <a:rPr lang="en-US" altLang="zh-CN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°</a:t>
                      </a:r>
                      <a:r>
                        <a:rPr lang="en-US" altLang="zh-CN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≥30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  <a:prstDash val="solid"/>
                    </a:lnL>
                    <a:lnR w="19050">
                      <a:solidFill>
                        <a:schemeClr val="bg1"/>
                      </a:solidFill>
                      <a:prstDash val="solid"/>
                    </a:lnR>
                    <a:lnT w="19050">
                      <a:solidFill>
                        <a:schemeClr val="bg1"/>
                      </a:solidFill>
                      <a:prstDash val="solid"/>
                    </a:lnT>
                    <a:lnB w="19050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Tm="400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243013" y="2671763"/>
            <a:ext cx="9105900" cy="706438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智慧交通标牌产品</a:t>
            </a:r>
            <a:b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 </a:t>
            </a:r>
            <a:r>
              <a:rPr kumimoji="0" lang="en-US" altLang="zh-CN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  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传输控制方式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有哪些</a:t>
            </a:r>
            <a:r>
              <a:rPr kumimoji="0" lang="zh-CN" altLang="en-US" sz="7200" b="1" i="0" u="none" strike="noStrike" kern="1200" cap="none" spc="300" normalizeH="0" baseline="0" noProof="1"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？</a:t>
            </a:r>
          </a:p>
        </p:txBody>
      </p:sp>
    </p:spTree>
  </p:cSld>
  <p:clrMapOvr>
    <a:masterClrMapping/>
  </p:clrMapOvr>
  <p:transition spd="slow" advTm="400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20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828800" y="1308100"/>
            <a:ext cx="6340475" cy="70548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 fontAlgn="auto"/>
            <a:r>
              <a:rPr lang="zh-CN" altLang="en-US" sz="28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常规标识标牌</a:t>
            </a:r>
            <a:r>
              <a:rPr lang="zh-CN" altLang="en-US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的控制模式</a:t>
            </a:r>
          </a:p>
        </p:txBody>
      </p:sp>
      <p:sp>
        <p:nvSpPr>
          <p:cNvPr id="3" name="标题 20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828800" y="2232025"/>
            <a:ext cx="9063990" cy="273177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  <a:scene3d>
              <a:camera prst="orthographicFront"/>
              <a:lightRig rig="threePt" dir="t"/>
            </a:scene3d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marL="457200" indent="-457200" algn="l" fontAlgn="auto">
              <a:lnSpc>
                <a:spcPct val="170000"/>
              </a:lnSpc>
              <a:buFont typeface="Wingdings" panose="05000000000000000000" charset="0"/>
              <a:buChar char="p"/>
            </a:pPr>
            <a:r>
              <a:rPr lang="zh-CN" altLang="en-US" sz="2800" strike="noStrike" noProof="1"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一对一，单点控制单点</a:t>
            </a:r>
            <a:endParaRPr lang="zh-CN" altLang="en-US" sz="2800" strike="noStrike" noProof="1"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 algn="l" fontAlgn="auto">
              <a:lnSpc>
                <a:spcPct val="170000"/>
              </a:lnSpc>
              <a:buFont typeface="Wingdings" panose="05000000000000000000" charset="0"/>
              <a:buChar char="p"/>
            </a:pPr>
            <a:r>
              <a:rPr lang="zh-CN" altLang="en-US" sz="2800" strike="noStrike" noProof="1">
                <a:solidFill>
                  <a:srgbClr val="FA00F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一系统控制一屏</a:t>
            </a:r>
            <a:endParaRPr lang="zh-CN" altLang="en-US" sz="2800" strike="noStrike" noProof="1">
              <a:solidFill>
                <a:srgbClr val="FA00F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 algn="l" fontAlgn="auto">
              <a:lnSpc>
                <a:spcPct val="170000"/>
              </a:lnSpc>
              <a:buFont typeface="Wingdings" panose="05000000000000000000" charset="0"/>
              <a:buChar char="p"/>
            </a:pPr>
            <a:r>
              <a:rPr lang="zh-CN" altLang="en-US" sz="28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无全网联通，无多屏统筹集群管理控制</a:t>
            </a:r>
            <a:endParaRPr lang="zh-CN" altLang="en-US" sz="2800" strike="noStrike" noProof="1"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 advTm="400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t="30795"/>
          <a:stretch>
            <a:fillRect/>
          </a:stretch>
        </p:blipFill>
        <p:spPr>
          <a:xfrm>
            <a:off x="182563" y="2279650"/>
            <a:ext cx="11907837" cy="3179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标题 20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728980" y="1102995"/>
            <a:ext cx="7978775" cy="70548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 fontAlgn="auto"/>
            <a:r>
              <a:rPr lang="zh-CN" altLang="en-US" sz="2800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智慧标识标牌</a:t>
            </a:r>
            <a:r>
              <a:rPr lang="zh-CN" altLang="en-US" sz="2800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的控制模式及特点</a:t>
            </a:r>
          </a:p>
        </p:txBody>
      </p:sp>
    </p:spTree>
  </p:cSld>
  <p:clrMapOvr>
    <a:masterClrMapping/>
  </p:clrMapOvr>
  <p:transition spd="slow" advTm="400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图片 2"/>
          <p:cNvPicPr>
            <a:picLocks noChangeAspect="1"/>
          </p:cNvPicPr>
          <p:nvPr/>
        </p:nvPicPr>
        <p:blipFill>
          <a:blip r:embed="rId2"/>
          <a:srcRect t="645" r="4478" b="2486"/>
          <a:stretch>
            <a:fillRect/>
          </a:stretch>
        </p:blipFill>
        <p:spPr>
          <a:xfrm>
            <a:off x="908050" y="1565275"/>
            <a:ext cx="10591800" cy="4975225"/>
          </a:xfrm>
          <a:prstGeom prst="rect">
            <a:avLst/>
          </a:prstGeom>
          <a:noFill/>
          <a:ln w="127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矩形 3"/>
          <p:cNvSpPr/>
          <p:nvPr/>
        </p:nvSpPr>
        <p:spPr>
          <a:xfrm>
            <a:off x="908050" y="447675"/>
            <a:ext cx="4024313" cy="863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1" compatLnSpc="1"/>
          <a:lstStyle/>
          <a:p>
            <a:pPr marL="0" marR="0" indent="0" algn="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4000" b="1" strike="noStrike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微软雅黑" panose="020B0503020204020204" pitchFamily="34" charset="-122"/>
                <a:cs typeface="+mn-cs"/>
                <a:sym typeface="+mn-ea"/>
              </a:rPr>
              <a:t>传输控制方式</a:t>
            </a:r>
            <a:endParaRPr lang="zh-CN" altLang="en-US" sz="4000" b="1" strike="noStrike" noProof="1"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400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411288" y="2887663"/>
            <a:ext cx="4160838" cy="704850"/>
          </a:xfrm>
        </p:spPr>
        <p:txBody>
          <a:bodyPr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智慧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交通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标牌</a:t>
            </a:r>
            <a:b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</a:rPr>
            </a:br>
            <a:r>
              <a: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产品及案例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16725" y="1966913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noProof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高速智慧交通标牌产品案例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16725" y="30638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noProof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城市道路交通标牌产品案例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75325" y="1492250"/>
            <a:ext cx="439738" cy="2463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/>
            <a:r>
              <a:rPr lang="en-US" altLang="zh-CN" sz="19900" noProof="1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{</a:t>
            </a:r>
            <a:endParaRPr lang="en-US" altLang="zh-CN" sz="19900" noProof="1">
              <a:solidFill>
                <a:schemeClr val="accent3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16725" y="4170363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noProof="1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智慧公共交通标牌产品案例</a:t>
            </a:r>
            <a:endParaRPr lang="zh-CN" altLang="en-US" noProof="1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slow" advTm="400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23900" y="863600"/>
            <a:ext cx="5702300" cy="644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zh-CN" sz="3600" b="1" noProof="1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智慧交通标牌</a:t>
            </a:r>
            <a:r>
              <a:rPr lang="zh-CN" altLang="zh-CN" sz="3600" b="1" noProof="1">
                <a:latin typeface="+mn-lt"/>
                <a:ea typeface="+mn-ea"/>
                <a:cs typeface="+mn-cs"/>
              </a:rPr>
              <a:t>产品特色</a:t>
            </a:r>
            <a:endParaRPr lang="zh-CN" altLang="zh-CN" sz="3600" b="1" noProof="1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95325" y="1879600"/>
            <a:ext cx="10801350" cy="1765300"/>
          </a:xfrm>
          <a:prstGeom prst="rect">
            <a:avLst/>
          </a:prstGeom>
          <a:noFill/>
        </p:spPr>
        <p:txBody>
          <a:bodyPr wrap="square" tIns="107950" rIns="252095" bIns="107950" rtlCol="0">
            <a:spAutoFit/>
          </a:bodyPr>
          <a:lstStyle/>
          <a:p>
            <a:pPr marL="171450" indent="-17145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en-US" altLang="zh-CN" sz="1200" noProof="1">
                <a:latin typeface="+mn-lt"/>
                <a:ea typeface="+mn-ea"/>
                <a:cs typeface="+mn-cs"/>
                <a:sym typeface="+mn-ea"/>
              </a:rPr>
              <a:t>  </a:t>
            </a: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特殊：针对高速等强风地区设计的特殊产品。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全封：全封闭模组，前后防护等级达IP65，直插式排针，减少环节，降低故障率。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简洁：集成电源、信号卡盒设计，利用后盖散热，不用空调，节能省电绿色环保。</a:t>
            </a:r>
            <a:endParaRPr lang="zh-CN" altLang="en-US" sz="1200" noProof="1"/>
          </a:p>
          <a:p>
            <a:pPr marL="228600" indent="-22860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zh-CN" altLang="en-US" sz="1200" noProof="1">
                <a:latin typeface="+mn-lt"/>
                <a:ea typeface="+mn-ea"/>
                <a:cs typeface="+mn-cs"/>
                <a:sym typeface="+mn-ea"/>
              </a:rPr>
              <a:t>易：模组可前后维护，安装维护更简单、方便、容易；</a:t>
            </a:r>
            <a:endParaRPr lang="zh-CN" altLang="en-US" sz="1200" noProof="1"/>
          </a:p>
          <a:p>
            <a:pPr marL="171450" indent="-171450" fontAlgn="auto">
              <a:lnSpc>
                <a:spcPct val="140000"/>
              </a:lnSpc>
              <a:buClr>
                <a:srgbClr val="007341"/>
              </a:buClr>
              <a:buFont typeface="Wingdings" panose="05000000000000000000" charset="0"/>
              <a:buChar char="l"/>
            </a:pPr>
            <a:r>
              <a:rPr lang="en-US" altLang="zh-CN" sz="1200" noProof="1">
                <a:latin typeface="+mn-lt"/>
                <a:ea typeface="+mn-ea"/>
                <a:cs typeface="+mn-cs"/>
              </a:rPr>
              <a:t> </a:t>
            </a:r>
            <a:r>
              <a:rPr lang="zh-CN" altLang="en-US" sz="1200" noProof="1">
                <a:latin typeface="+mn-lt"/>
                <a:ea typeface="+mn-ea"/>
                <a:cs typeface="+mn-cs"/>
              </a:rPr>
              <a:t>显示交通法规及道路信息的图形符号，它可使交通法规得到形象、具体、简明的表达，同时表达难以用文字描述的内容，用以管理交通、指示行车方向以保证道路畅通与行车安全的设施。适用于公路、城市道路以及一切专用公路，具有法令的性质，车辆、行人都必须遵守。</a:t>
            </a:r>
            <a:endParaRPr lang="zh-CN" altLang="en-US" sz="1200" noProof="1"/>
          </a:p>
        </p:txBody>
      </p:sp>
      <p:pic>
        <p:nvPicPr>
          <p:cNvPr id="83971" name="图片 9" descr="F:\小马\齐普光电2022PPT\公司介绍PPT\图\0345.jpg03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l="2873" r="2873"/>
          <a:stretch>
            <a:fillRect/>
          </a:stretch>
        </p:blipFill>
        <p:spPr>
          <a:xfrm>
            <a:off x="3592513" y="3976688"/>
            <a:ext cx="3097212" cy="2166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3972" name="图片 10" descr="F:\小马\齐普光电2022PPT\公司介绍PPT\图\03.jpg0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l="5640" r="5640"/>
          <a:stretch>
            <a:fillRect/>
          </a:stretch>
        </p:blipFill>
        <p:spPr>
          <a:xfrm>
            <a:off x="723900" y="3976688"/>
            <a:ext cx="2619375" cy="2168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3973" name="图片 3" descr="R-C (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938963" y="3976688"/>
            <a:ext cx="4614862" cy="2168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400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0" y="1149350"/>
            <a:ext cx="6800850" cy="758825"/>
          </a:xfrm>
        </p:spPr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高速公路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智慧交通标识标牌</a:t>
            </a:r>
          </a:p>
        </p:txBody>
      </p:sp>
      <p:grpSp>
        <p:nvGrpSpPr>
          <p:cNvPr id="84994" name="组合 7"/>
          <p:cNvGrpSpPr/>
          <p:nvPr/>
        </p:nvGrpSpPr>
        <p:grpSpPr>
          <a:xfrm>
            <a:off x="0" y="2393950"/>
            <a:ext cx="12192000" cy="2759075"/>
            <a:chOff x="0" y="3769"/>
            <a:chExt cx="19201" cy="4346"/>
          </a:xfrm>
        </p:grpSpPr>
        <p:pic>
          <p:nvPicPr>
            <p:cNvPr id="84995" name="图片 2" descr="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407" y="3769"/>
              <a:ext cx="5794" cy="43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4996" name="图片 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6766" y="3769"/>
              <a:ext cx="6518" cy="43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4997" name="图片 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0" y="3769"/>
              <a:ext cx="6643" cy="434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1"/>
    </p:custDataLst>
  </p:cSld>
  <p:clrMapOvr>
    <a:masterClrMapping/>
  </p:clrMapOvr>
  <p:transition spd="slow" advTm="400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图片 3" descr="mmexport1577779820823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54288"/>
            <a:ext cx="2974975" cy="223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18" name="图片 4" descr="mmexport1577779947112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400" y="2554288"/>
            <a:ext cx="2974975" cy="223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19" name="图片 5" descr="1-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5213" y="2554288"/>
            <a:ext cx="2974975" cy="223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0" name="图片 6" descr="mmexport15777786381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025" y="2554288"/>
            <a:ext cx="2974975" cy="223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0" y="1149350"/>
            <a:ext cx="6800850" cy="758825"/>
          </a:xfrm>
        </p:spPr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城市道路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智慧交通标识标牌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图片 3" descr="嵌入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2735263"/>
            <a:ext cx="3317875" cy="2097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2" name="图片 4" descr="刘虹武汉军运会交通诱导屏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6788" y="2735263"/>
            <a:ext cx="2795587" cy="2097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3" name="图片 5" descr="刘虹武汉军运会交通诱导屏 (4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1600" y="2735263"/>
            <a:ext cx="2795588" cy="2097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4" name="图片 6" descr="刘虹武汉军运会交通诱导屏 (7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6413" y="2735263"/>
            <a:ext cx="2795587" cy="2097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标题 7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0" y="1149350"/>
            <a:ext cx="6800850" cy="758825"/>
          </a:xfrm>
        </p:spPr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城市道路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智慧交通标识标牌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图片 6" descr="v2-1bd2d3adef9f9921441ba43cffb1056a_r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 l="10036" r="16499" b="22701"/>
          <a:stretch>
            <a:fillRect/>
          </a:stretch>
        </p:blipFill>
        <p:spPr>
          <a:xfrm>
            <a:off x="0" y="2206625"/>
            <a:ext cx="3616325" cy="2840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8066" name="图片 7" descr="R-C (4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l="7527" r="16255" b="19316"/>
          <a:stretch>
            <a:fillRect/>
          </a:stretch>
        </p:blipFill>
        <p:spPr>
          <a:xfrm>
            <a:off x="3676650" y="2197100"/>
            <a:ext cx="4032250" cy="2860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8067" name="图片 8" descr="R-C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 l="12045" r="18451" b="32309"/>
          <a:stretch>
            <a:fillRect/>
          </a:stretch>
        </p:blipFill>
        <p:spPr>
          <a:xfrm>
            <a:off x="7769225" y="2206625"/>
            <a:ext cx="4422775" cy="2840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标题 3"/>
          <p:cNvSpPr>
            <a:spLocks noGrp="1"/>
          </p:cNvSpPr>
          <p:nvPr>
            <p:ph type="title" idx="4294967295"/>
            <p:custDataLst>
              <p:tags r:id="rId5"/>
            </p:custDataLst>
          </p:nvPr>
        </p:nvSpPr>
        <p:spPr>
          <a:xfrm>
            <a:off x="0" y="933450"/>
            <a:ext cx="6800850" cy="758825"/>
          </a:xfrm>
        </p:spPr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智慧停车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交通标识标牌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89" name="图片 2" descr="企业微信截图_169346711957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t="8286" b="34102"/>
          <a:stretch>
            <a:fillRect/>
          </a:stretch>
        </p:blipFill>
        <p:spPr>
          <a:xfrm>
            <a:off x="0" y="2584450"/>
            <a:ext cx="6205538" cy="275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9090" name="图片 9" descr="R-C (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b="30370"/>
          <a:stretch>
            <a:fillRect/>
          </a:stretch>
        </p:blipFill>
        <p:spPr>
          <a:xfrm>
            <a:off x="6370638" y="2584450"/>
            <a:ext cx="5821362" cy="2754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0" y="933450"/>
            <a:ext cx="6800850" cy="758825"/>
          </a:xfrm>
        </p:spPr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300" normalizeH="0" baseline="0" noProof="1">
                <a:solidFill>
                  <a:schemeClr val="accent4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地铁公交</a:t>
            </a:r>
            <a:r>
              <a: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智慧标识标牌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图片 1" descr="0804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543925" y="3370263"/>
            <a:ext cx="2565400" cy="2417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0114" name="文本框 3"/>
          <p:cNvSpPr txBox="1"/>
          <p:nvPr/>
        </p:nvSpPr>
        <p:spPr>
          <a:xfrm>
            <a:off x="8667750" y="5518150"/>
            <a:ext cx="26892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C-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Vent  960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X9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0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mm</a:t>
            </a:r>
          </a:p>
        </p:txBody>
      </p:sp>
      <p:pic>
        <p:nvPicPr>
          <p:cNvPr id="90115" name="图片 6" descr="F:\小马\C-Vent 10 U04 02D36-C48X16-AS960X960\规格书\主图-01.jpg主图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 l="7588" t="24406" r="5669" b="24178"/>
          <a:stretch>
            <a:fillRect/>
          </a:stretch>
        </p:blipFill>
        <p:spPr>
          <a:xfrm>
            <a:off x="4959350" y="3370263"/>
            <a:ext cx="2655888" cy="157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898525" y="517525"/>
            <a:ext cx="10010775" cy="1708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智慧交通标识标牌</a:t>
            </a:r>
          </a:p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适配间距：</a:t>
            </a:r>
            <a:r>
              <a:rPr lang="en-US" altLang="zh-CN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P4,P5,P6,P8,P10</a:t>
            </a: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P16......P31.25</a:t>
            </a:r>
            <a:endParaRPr lang="en-US" altLang="zh-CN" sz="25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产品：</a:t>
            </a:r>
            <a:r>
              <a:rPr 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C-Fit</a:t>
            </a:r>
            <a:r>
              <a:rPr lang="zh-CN" altLang="en-US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5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C-Vent</a:t>
            </a:r>
          </a:p>
        </p:txBody>
      </p:sp>
      <p:pic>
        <p:nvPicPr>
          <p:cNvPr id="90117" name="图片 11" descr="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t="8289" r="59558" b="50471"/>
          <a:stretch>
            <a:fillRect/>
          </a:stretch>
        </p:blipFill>
        <p:spPr>
          <a:xfrm>
            <a:off x="822325" y="3370263"/>
            <a:ext cx="3238500" cy="1858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0118" name="文本框 15"/>
          <p:cNvSpPr txBox="1"/>
          <p:nvPr/>
        </p:nvSpPr>
        <p:spPr>
          <a:xfrm>
            <a:off x="1068388" y="5518150"/>
            <a:ext cx="2687637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C-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Fit  960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X9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0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mm</a:t>
            </a:r>
          </a:p>
        </p:txBody>
      </p:sp>
      <p:sp>
        <p:nvSpPr>
          <p:cNvPr id="90119" name="文本框 17"/>
          <p:cNvSpPr txBox="1"/>
          <p:nvPr/>
        </p:nvSpPr>
        <p:spPr>
          <a:xfrm>
            <a:off x="4943475" y="5518150"/>
            <a:ext cx="268763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C-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Vent  960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X9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0</a:t>
            </a:r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mm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307975" y="1485900"/>
          <a:ext cx="11605895" cy="5074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8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182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1369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500">
                          <a:sym typeface="+mn-ea"/>
                        </a:rPr>
                        <a:t>C-Fit</a:t>
                      </a: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50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2.5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3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5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6.67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8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46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160000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105625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62500 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40000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28476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22500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15625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10000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10000</a:t>
                      </a:r>
                      <a:endParaRPr lang="en-US" altLang="zh-CN" sz="8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LED封装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1515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1515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1921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1921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1921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3535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3535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SMD</a:t>
                      </a:r>
                      <a:r>
                        <a:rPr lang="en-US" altLang="zh-CN" sz="1000">
                          <a:sym typeface="+mn-ea"/>
                        </a:rPr>
                        <a:t>3535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DIP3535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1/</a:t>
                      </a:r>
                      <a:r>
                        <a:rPr lang="en-US" altLang="zh-CN" sz="1000">
                          <a:sym typeface="+mn-ea"/>
                        </a:rPr>
                        <a:t>16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1/</a:t>
                      </a:r>
                      <a:r>
                        <a:rPr lang="en-US" altLang="zh-CN" sz="1000">
                          <a:sym typeface="+mn-ea"/>
                        </a:rPr>
                        <a:t>13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1/</a:t>
                      </a:r>
                      <a:r>
                        <a:rPr lang="en-US" altLang="zh-CN" sz="1000">
                          <a:sym typeface="+mn-ea"/>
                        </a:rPr>
                        <a:t>10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1/</a:t>
                      </a:r>
                      <a:r>
                        <a:rPr lang="en-US" altLang="zh-CN" sz="1000">
                          <a:sym typeface="+mn-ea"/>
                        </a:rPr>
                        <a:t>8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1/</a:t>
                      </a:r>
                      <a:r>
                        <a:rPr lang="en-US" altLang="zh-CN" sz="1000">
                          <a:sym typeface="+mn-ea"/>
                        </a:rPr>
                        <a:t>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1/</a:t>
                      </a:r>
                      <a:r>
                        <a:rPr lang="en-US" altLang="zh-CN" sz="1000">
                          <a:sym typeface="+mn-ea"/>
                        </a:rPr>
                        <a:t>6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</a:t>
                      </a:r>
                      <a:r>
                        <a:rPr lang="en-US" altLang="zh-CN" sz="1000">
                          <a:sym typeface="+mn-ea"/>
                        </a:rPr>
                        <a:t>/5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</a:t>
                      </a:r>
                      <a:r>
                        <a:rPr lang="en-US" altLang="zh-CN" sz="1000">
                          <a:sym typeface="+mn-ea"/>
                        </a:rPr>
                        <a:t>/2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1</a:t>
                      </a:r>
                      <a:r>
                        <a:rPr lang="en-US" altLang="zh-CN" sz="1000">
                          <a:sym typeface="+mn-ea"/>
                        </a:rPr>
                        <a:t>/4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128*34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104*52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80*40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64*32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54*27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48*24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40*20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32*16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32*16</a:t>
                      </a:r>
                      <a:r>
                        <a:rPr lang="zh-CN" altLang="en-US" sz="1000">
                          <a:sym typeface="+mn-ea"/>
                        </a:rPr>
                        <a:t>Dots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模组尺寸（mm)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320*</a:t>
                      </a:r>
                      <a:r>
                        <a:rPr lang="en-US" altLang="zh-CN" sz="1000">
                          <a:sym typeface="+mn-ea"/>
                        </a:rPr>
                        <a:t>160</a:t>
                      </a:r>
                      <a:r>
                        <a:rPr lang="zh-CN" altLang="en-US" sz="1000">
                          <a:sym typeface="+mn-ea"/>
                        </a:rPr>
                        <a:t>mm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模组功耗(w)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33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36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40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26</a:t>
                      </a:r>
                      <a:r>
                        <a:rPr lang="zh-CN" altLang="en-US" sz="1000">
                          <a:sym typeface="+mn-ea"/>
                        </a:rPr>
                        <a:t>W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工作电压(v)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DC4.6V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780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650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780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780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700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780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780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780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500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260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210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230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230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210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230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230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230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150</a:t>
                      </a:r>
                      <a:r>
                        <a:rPr lang="zh-CN" altLang="en-US" sz="1000">
                          <a:sym typeface="+mn-ea"/>
                        </a:rPr>
                        <a:t>w/m²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4500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4500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5000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5500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6500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5500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5500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6000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ym typeface="+mn-ea"/>
                        </a:rPr>
                        <a:t>8000</a:t>
                      </a:r>
                      <a:r>
                        <a:rPr lang="zh-CN" altLang="en-US" sz="1000">
                          <a:sym typeface="+mn-ea"/>
                        </a:rPr>
                        <a:t>cd/m²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色温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6000k-8000k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6000k-8000k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6000k-8000k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65</a:t>
                      </a:r>
                      <a:r>
                        <a:rPr lang="zh-CN" altLang="en-US" sz="1000">
                          <a:sym typeface="+mn-ea"/>
                        </a:rPr>
                        <a:t>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65</a:t>
                      </a:r>
                      <a:r>
                        <a:rPr lang="zh-CN" altLang="en-US" sz="1000">
                          <a:sym typeface="+mn-ea"/>
                        </a:rPr>
                        <a:t>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65</a:t>
                      </a:r>
                      <a:r>
                        <a:rPr lang="zh-CN" altLang="en-US" sz="1000">
                          <a:sym typeface="+mn-ea"/>
                        </a:rPr>
                        <a:t>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65</a:t>
                      </a:r>
                      <a:r>
                        <a:rPr lang="zh-CN" altLang="en-US" sz="1000">
                          <a:sym typeface="+mn-ea"/>
                        </a:rPr>
                        <a:t>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65</a:t>
                      </a:r>
                      <a:r>
                        <a:rPr lang="zh-CN" altLang="en-US" sz="1000">
                          <a:sym typeface="+mn-ea"/>
                        </a:rPr>
                        <a:t>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65</a:t>
                      </a:r>
                      <a:r>
                        <a:rPr lang="zh-CN" altLang="en-US" sz="1000">
                          <a:sym typeface="+mn-ea"/>
                        </a:rPr>
                        <a:t>00k-8000k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H:120°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V:120°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H:</a:t>
                      </a:r>
                      <a:r>
                        <a:rPr lang="en-US" altLang="zh-CN" sz="900">
                          <a:sym typeface="+mn-ea"/>
                        </a:rPr>
                        <a:t>110</a:t>
                      </a:r>
                      <a:r>
                        <a:rPr lang="zh-CN" altLang="en-US" sz="900">
                          <a:sym typeface="+mn-ea"/>
                        </a:rPr>
                        <a:t>°</a:t>
                      </a:r>
                      <a:r>
                        <a:rPr lang="en-US" altLang="zh-CN" sz="900">
                          <a:sym typeface="+mn-ea"/>
                        </a:rPr>
                        <a:t>/</a:t>
                      </a:r>
                      <a:r>
                        <a:rPr lang="zh-CN" altLang="en-US" sz="900">
                          <a:sym typeface="+mn-ea"/>
                        </a:rPr>
                        <a:t>V:</a:t>
                      </a:r>
                      <a:r>
                        <a:rPr lang="en-US" altLang="zh-CN" sz="900">
                          <a:sym typeface="+mn-ea"/>
                        </a:rPr>
                        <a:t>5</a:t>
                      </a:r>
                      <a:r>
                        <a:rPr lang="zh-CN" altLang="en-US" sz="900">
                          <a:sym typeface="+mn-ea"/>
                        </a:rPr>
                        <a:t>0°</a:t>
                      </a:r>
                      <a:endParaRPr lang="zh-CN" altLang="en-US" sz="9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3840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3840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1920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1920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1920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1920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1920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1920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1920</a:t>
                      </a:r>
                      <a:r>
                        <a:rPr lang="zh-CN" altLang="en-US" sz="1000">
                          <a:sym typeface="+mn-ea"/>
                        </a:rPr>
                        <a:t>hz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-20 ~50℃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IP65</a:t>
                      </a:r>
                      <a:r>
                        <a:rPr lang="en-US" altLang="zh-CN" sz="1000">
                          <a:sym typeface="+mn-ea"/>
                        </a:rPr>
                        <a:t>/IP54</a:t>
                      </a:r>
                      <a:endParaRPr lang="en-US" altLang="zh-CN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13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13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13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14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14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14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14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15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≥</a:t>
                      </a:r>
                      <a:r>
                        <a:rPr lang="en-US" sz="1000">
                          <a:sym typeface="+mn-ea"/>
                        </a:rPr>
                        <a:t>15</a:t>
                      </a:r>
                      <a:r>
                        <a:rPr lang="zh-CN" altLang="en-US" sz="1000">
                          <a:sym typeface="+mn-ea"/>
                        </a:rPr>
                        <a:t>bit</a:t>
                      </a:r>
                      <a:endParaRPr lang="zh-CN" altLang="en-US" sz="10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2372" name="标题 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84163" y="569913"/>
            <a:ext cx="4892675" cy="706437"/>
          </a:xfrm>
        </p:spPr>
        <p:txBody>
          <a:bodyPr lIns="90170" tIns="46990" rIns="90170" bIns="46990" anchor="ctr" anchorCtr="0"/>
          <a:lstStyle/>
          <a:p>
            <a:r>
              <a:rPr lang="en-US" altLang="zh-CN"/>
              <a:t>C-Fit </a:t>
            </a:r>
            <a:r>
              <a:rPr lang="zh-CN" altLang="en-US"/>
              <a:t>参数表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4294967295"/>
          </p:nvPr>
        </p:nvGraphicFramePr>
        <p:xfrm>
          <a:off x="1282700" y="1349375"/>
          <a:ext cx="9514840" cy="4903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1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1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1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zh-CN" sz="1200"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C-Vent</a:t>
                      </a:r>
                      <a:r>
                        <a:rPr lang="en-US" altLang="zh-CN" sz="1200">
                          <a:sym typeface="+mn-ea"/>
                        </a:rPr>
                        <a:t>-16-960X960-DIP-1</a:t>
                      </a:r>
                      <a:endParaRPr 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sym typeface="+mn-ea"/>
                        </a:rPr>
                        <a:t>C-Vent</a:t>
                      </a:r>
                      <a:r>
                        <a:rPr lang="en-US" altLang="zh-CN" sz="1200">
                          <a:sym typeface="+mn-ea"/>
                        </a:rPr>
                        <a:t>-16-960X960-DIP-2</a:t>
                      </a:r>
                      <a:endParaRPr 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点间距（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mm)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16mm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像素点密度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点</a:t>
                      </a:r>
                      <a:r>
                        <a:rPr lang="en-US" altLang="zh-CN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3906 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3906  Dots/㎡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LED封装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DIP346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DIP346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扫描方式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静态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静态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模组分辨率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30*10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30*15 Dots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模组尺寸（mm)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480*160*26mm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480*240mm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模组功耗(w)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41.5W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52W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工作电压(v)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DC5V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DC5V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最大功耗(w/m²)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600 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≤450 W/㎡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平均功耗(w/m²）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200 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≤135 W/㎡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亮度(nit)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7500CD/㎡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7100 CD/㎡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色温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6500-8000K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6500K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视角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5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H：1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0°；V：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5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0°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通透率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≥25%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≥35%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刷新频率(hz)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1920Hz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4800Hz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使用温度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-20~50℃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防护等级（前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后）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IP65/IP65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IP65/IP54</a:t>
                      </a:r>
                    </a:p>
                  </a:txBody>
                  <a:tcPr marL="177800" marR="177800" marT="6350" marB="63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灰度/颜色</a:t>
                      </a:r>
                      <a:endParaRPr lang="zh-CN" altLang="en-US" sz="1200" spc="12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16</a:t>
                      </a: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bit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2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14bit</a:t>
                      </a:r>
                    </a:p>
                  </a:txBody>
                  <a:tcPr marL="177800" marR="177800" marT="6350" marB="63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93267" name="标题 6"/>
          <p:cNvSpPr>
            <a:spLocks noGrp="1"/>
          </p:cNvSpPr>
          <p:nvPr>
            <p:ph type="title"/>
          </p:nvPr>
        </p:nvSpPr>
        <p:spPr>
          <a:xfrm>
            <a:off x="1282700" y="590550"/>
            <a:ext cx="3760788" cy="704850"/>
          </a:xfrm>
        </p:spPr>
        <p:txBody>
          <a:bodyPr lIns="90170" tIns="46990" rIns="90170" bIns="46990" anchor="ctr" anchorCtr="0"/>
          <a:lstStyle/>
          <a:p>
            <a:r>
              <a:rPr lang="en-US" altLang="zh-CN"/>
              <a:t>C-Vent </a:t>
            </a:r>
            <a:r>
              <a:rPr lang="zh-CN" altLang="en-US"/>
              <a:t>参数表</a:t>
            </a:r>
          </a:p>
        </p:txBody>
      </p:sp>
    </p:spTree>
    <p:custDataLst>
      <p:tags r:id="rId1"/>
    </p:custDataLst>
  </p:cSld>
  <p:clrMapOvr>
    <a:masterClrMapping/>
  </p:clrMapOvr>
  <p:transition spd="slow" advTm="400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文本框 4"/>
          <p:cNvSpPr txBox="1"/>
          <p:nvPr/>
        </p:nvSpPr>
        <p:spPr>
          <a:xfrm>
            <a:off x="2781295" y="3493548"/>
            <a:ext cx="6630988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谢</a:t>
            </a:r>
            <a:r>
              <a:rPr lang="en-US" altLang="zh-CN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谢</a:t>
            </a:r>
            <a:r>
              <a:rPr lang="en-US" altLang="zh-CN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大</a:t>
            </a:r>
            <a:r>
              <a:rPr lang="en-US" altLang="zh-CN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家</a:t>
            </a:r>
            <a:r>
              <a:rPr lang="en-US" altLang="zh-CN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聆</a:t>
            </a:r>
            <a:r>
              <a:rPr lang="en-US" altLang="zh-CN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听！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UxMTIwY2JkMjcwYzhlZWRkN2YyN2YzNWRlZDJiMm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010,&quot;width&quot;:18000}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92083452"/>
  <p:tag name="KSO_WM_UNIT_PLACING_PICTURE_USER_VIEWPORT" val="{&quot;height&quot;:12795,&quot;width&quot;:19200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90,&quot;width&quot;:4170}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53454762068_1_1"/>
  <p:tag name="KSO_WM_UNIT_DYNAMIC_NUM_START" val="0"/>
  <p:tag name="KSO_WM_UNIT_DYNAMIC_NUM_END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53454762072_1_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53454762076_1_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5413</Words>
  <Application>Microsoft Macintosh PowerPoint</Application>
  <PresentationFormat>宽屏</PresentationFormat>
  <Paragraphs>1007</Paragraphs>
  <Slides>83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83</vt:i4>
      </vt:variant>
    </vt:vector>
  </HeadingPairs>
  <TitlesOfParts>
    <vt:vector size="91" baseType="lpstr">
      <vt:lpstr>微软雅黑</vt:lpstr>
      <vt:lpstr>Arial</vt:lpstr>
      <vt:lpstr>Calibri</vt:lpstr>
      <vt:lpstr>Wingdings</vt:lpstr>
      <vt:lpstr>Office 主题​​</vt:lpstr>
      <vt:lpstr>1_Office 主题​​</vt:lpstr>
      <vt:lpstr>2_Office 主题​​</vt:lpstr>
      <vt:lpstr>3_Office 主题​​</vt:lpstr>
      <vt:lpstr>LED显示技术产品应用市场分析</vt:lpstr>
      <vt:lpstr>1、LED显示屏基础知识 2、LED显示技术产品室外的应用介绍 3、LED显示技术产品室内的应用介绍 4、智慧交通领域的市场机会及应用分析</vt:lpstr>
      <vt:lpstr>PowerPoint 演示文稿</vt:lpstr>
      <vt:lpstr>LED灯珠与LED显示屏 </vt:lpstr>
      <vt:lpstr>按使用环境分为户内 , 户外及半户外 </vt:lpstr>
      <vt:lpstr> 按控制或使用方式分同步和异步 </vt:lpstr>
      <vt:lpstr>按像素间距分</vt:lpstr>
      <vt:lpstr>LED显示屏优势特点 </vt:lpstr>
      <vt:lpstr>亮度（Brightness） </vt:lpstr>
      <vt:lpstr>可视距离（Viewing Distance） </vt:lpstr>
      <vt:lpstr>智慧标识标牌按视距选配模组</vt:lpstr>
      <vt:lpstr>可按模块拼接大屏 给出屏的具体数据（长、宽，面积） </vt:lpstr>
      <vt:lpstr>LED显示屏常用安装方式 </vt:lpstr>
      <vt:lpstr>落地式 </vt:lpstr>
      <vt:lpstr>LED显示屏的控制系统 </vt:lpstr>
      <vt:lpstr>异步控制优点 </vt:lpstr>
      <vt:lpstr>同步控制 </vt:lpstr>
      <vt:lpstr>环境亮度对于屏体有哪些亮度要求 ?</vt:lpstr>
      <vt:lpstr>PowerPoint 演示文稿</vt:lpstr>
      <vt:lpstr>常见的智慧标牌产品</vt:lpstr>
      <vt:lpstr>PowerPoint 演示文稿</vt:lpstr>
      <vt:lpstr>户外广告智慧标识标牌</vt:lpstr>
      <vt:lpstr>户外广告智慧标识标牌</vt:lpstr>
      <vt:lpstr>PowerPoint 演示文稿</vt:lpstr>
      <vt:lpstr>C-Slim参数表</vt:lpstr>
      <vt:lpstr>C-Smart 参数表</vt:lpstr>
      <vt:lpstr>PowerPoint 演示文稿</vt:lpstr>
      <vt:lpstr>户外格栅智慧标识标牌</vt:lpstr>
      <vt:lpstr>PowerPoint 演示文稿</vt:lpstr>
      <vt:lpstr>PowerPoint 演示文稿</vt:lpstr>
      <vt:lpstr>PowerPoint 演示文稿</vt:lpstr>
      <vt:lpstr>PowerPoint 演示文稿</vt:lpstr>
      <vt:lpstr>户内广告智慧标识标牌</vt:lpstr>
      <vt:lpstr>户内广告智慧标识标牌</vt:lpstr>
      <vt:lpstr>户内舞台智慧标识标牌</vt:lpstr>
      <vt:lpstr>PowerPoint 演示文稿</vt:lpstr>
      <vt:lpstr>C-Max 参数表</vt:lpstr>
      <vt:lpstr>C-Pad-C 参数表</vt:lpstr>
      <vt:lpstr>PowerPoint 演示文稿</vt:lpstr>
      <vt:lpstr>户内透明智慧标识标牌</vt:lpstr>
      <vt:lpstr>PowerPoint 演示文稿</vt:lpstr>
      <vt:lpstr>户内透明屏参数表</vt:lpstr>
      <vt:lpstr>PowerPoint 演示文稿</vt:lpstr>
      <vt:lpstr>PowerPoint 演示文稿</vt:lpstr>
      <vt:lpstr>中国各省高速公路里程排名</vt:lpstr>
      <vt:lpstr>PowerPoint 演示文稿</vt:lpstr>
      <vt:lpstr>智慧交通标牌应用</vt:lpstr>
      <vt:lpstr>高速公路智慧标牌有哪些应用？</vt:lpstr>
      <vt:lpstr>PowerPoint 演示文稿</vt:lpstr>
      <vt:lpstr>PowerPoint 演示文稿</vt:lpstr>
      <vt:lpstr>PowerPoint 演示文稿</vt:lpstr>
      <vt:lpstr>PowerPoint 演示文稿</vt:lpstr>
      <vt:lpstr>城市道路智慧标牌有哪些应用？</vt:lpstr>
      <vt:lpstr>PowerPoint 演示文稿</vt:lpstr>
      <vt:lpstr>PowerPoint 演示文稿</vt:lpstr>
      <vt:lpstr>智慧交通标牌和常规广告标牌 怎么选配灯珠？</vt:lpstr>
      <vt:lpstr>PowerPoint 演示文稿</vt:lpstr>
      <vt:lpstr>PowerPoint 演示文稿</vt:lpstr>
      <vt:lpstr>智慧交通标牌       模组如何选配？</vt:lpstr>
      <vt:lpstr>PowerPoint 演示文稿</vt:lpstr>
      <vt:lpstr>PowerPoint 演示文稿</vt:lpstr>
      <vt:lpstr>R+G+B CD配比</vt:lpstr>
      <vt:lpstr>PowerPoint 演示文稿</vt:lpstr>
      <vt:lpstr>智慧交通标牌产品应用 需要哪些认证？</vt:lpstr>
      <vt:lpstr>PowerPoint 演示文稿</vt:lpstr>
      <vt:lpstr>直插式LED单管 法向发光强度、半强角和偏差角的技术要求</vt:lpstr>
      <vt:lpstr>高速公路LED可变信息标志颜色在CIE1931色度图上的色品区域顶点坐标</vt:lpstr>
      <vt:lpstr>贴片式LED单管 法向发光强度、半强角的技术要求</vt:lpstr>
      <vt:lpstr>智慧交通标牌产品    传输控制方式有哪些？</vt:lpstr>
      <vt:lpstr>常规标识标牌的控制模式</vt:lpstr>
      <vt:lpstr>智慧标识标牌的控制模式及特点</vt:lpstr>
      <vt:lpstr>PowerPoint 演示文稿</vt:lpstr>
      <vt:lpstr>智慧交通标牌 产品及案例</vt:lpstr>
      <vt:lpstr>PowerPoint 演示文稿</vt:lpstr>
      <vt:lpstr>高速公路智慧交通标识标牌</vt:lpstr>
      <vt:lpstr>城市道路智慧交通标识标牌</vt:lpstr>
      <vt:lpstr>城市道路智慧交通标识标牌</vt:lpstr>
      <vt:lpstr>智慧停车交通标识标牌</vt:lpstr>
      <vt:lpstr>地铁公交智慧标识标牌</vt:lpstr>
      <vt:lpstr>PowerPoint 演示文稿</vt:lpstr>
      <vt:lpstr>C-Fit 参数表</vt:lpstr>
      <vt:lpstr>C-Vent 参数表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玲丽 刘</cp:lastModifiedBy>
  <cp:revision>888</cp:revision>
  <dcterms:created xsi:type="dcterms:W3CDTF">2019-06-19T02:08:00Z</dcterms:created>
  <dcterms:modified xsi:type="dcterms:W3CDTF">2024-06-19T08:39:26Z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364C92FF5B2342CBB80BD822294E9EC2_13</vt:lpwstr>
  </property>
</Properties>
</file>