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1"/>
  </p:notesMasterIdLst>
  <p:sldIdLst>
    <p:sldId id="405" r:id="rId3"/>
    <p:sldId id="406" r:id="rId4"/>
    <p:sldId id="1732" r:id="rId5"/>
    <p:sldId id="1572" r:id="rId6"/>
    <p:sldId id="351" r:id="rId7"/>
    <p:sldId id="1731" r:id="rId8"/>
    <p:sldId id="1728" r:id="rId9"/>
    <p:sldId id="1576" r:id="rId10"/>
    <p:sldId id="1730" r:id="rId11"/>
    <p:sldId id="1734" r:id="rId12"/>
    <p:sldId id="1737" r:id="rId13"/>
    <p:sldId id="1738" r:id="rId14"/>
    <p:sldId id="262" r:id="rId15"/>
    <p:sldId id="1419" r:id="rId16"/>
    <p:sldId id="504" r:id="rId17"/>
    <p:sldId id="1020" r:id="rId18"/>
    <p:sldId id="1022" r:id="rId19"/>
    <p:sldId id="1024" r:id="rId20"/>
    <p:sldId id="1507" r:id="rId21"/>
    <p:sldId id="1501" r:id="rId22"/>
    <p:sldId id="1025" r:id="rId23"/>
    <p:sldId id="1026" r:id="rId24"/>
    <p:sldId id="1027" r:id="rId25"/>
    <p:sldId id="1028" r:id="rId26"/>
    <p:sldId id="1641" r:id="rId27"/>
    <p:sldId id="505" r:id="rId28"/>
    <p:sldId id="1097" r:id="rId29"/>
    <p:sldId id="1102" r:id="rId30"/>
    <p:sldId id="1377" r:id="rId31"/>
    <p:sldId id="1103" r:id="rId32"/>
    <p:sldId id="1104" r:id="rId33"/>
    <p:sldId id="1105" r:id="rId34"/>
    <p:sldId id="1106" r:id="rId35"/>
    <p:sldId id="1107" r:id="rId36"/>
    <p:sldId id="1113" r:id="rId37"/>
    <p:sldId id="1192" r:id="rId38"/>
    <p:sldId id="1190" r:id="rId39"/>
    <p:sldId id="1193" r:id="rId40"/>
    <p:sldId id="493" r:id="rId41"/>
    <p:sldId id="1330" r:id="rId42"/>
    <p:sldId id="1339" r:id="rId43"/>
    <p:sldId id="1340" r:id="rId44"/>
    <p:sldId id="1338" r:id="rId45"/>
    <p:sldId id="1343" r:id="rId46"/>
    <p:sldId id="1342" r:id="rId47"/>
    <p:sldId id="1347" r:id="rId48"/>
    <p:sldId id="1349" r:id="rId49"/>
    <p:sldId id="1363" r:id="rId50"/>
  </p:sldIdLst>
  <p:sldSz cx="9144000" cy="6858000" type="screen4x3"/>
  <p:notesSz cx="6858000" cy="9144000"/>
  <p:custDataLst>
    <p:tags r:id="rId56"/>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54" userDrawn="1">
          <p15:clr>
            <a:srgbClr val="A4A3A4"/>
          </p15:clr>
        </p15:guide>
        <p15:guide id="2" pos="283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108" d="100"/>
          <a:sy n="108" d="100"/>
        </p:scale>
        <p:origin x="-1704" y="-78"/>
      </p:cViewPr>
      <p:guideLst>
        <p:guide orient="horz" pos="2154"/>
        <p:guide pos="2830"/>
      </p:guideLst>
    </p:cSldViewPr>
  </p:slideViewPr>
  <p:notesTextViewPr>
    <p:cViewPr>
      <p:scale>
        <a:sx n="100" d="100"/>
        <a:sy n="100" d="100"/>
      </p:scale>
      <p:origin x="0" y="0"/>
    </p:cViewPr>
  </p:notesText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6" Type="http://schemas.openxmlformats.org/officeDocument/2006/relationships/tags" Target="tags/tag57.xml"/><Relationship Id="rId55" Type="http://schemas.openxmlformats.org/officeDocument/2006/relationships/commentAuthors" Target="commentAuthors.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notesMaster" Target="notesMasters/notesMaster1.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200" smtClean="0">
                <a:latin typeface="Arial" panose="020B0604020202020204" pitchFamily="34" charset="0"/>
                <a:ea typeface="黑体" panose="02010609060101010101" pitchFamily="49"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2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2051" name="日期占位符 2"/>
          <p:cNvSpPr>
            <a:spLocks noGrp="1" noChangeArrowheads="1"/>
          </p:cNvSpPr>
          <p:nvPr>
            <p:ph type="dt" idx="1"/>
          </p:nvPr>
        </p:nvSpPr>
        <p:spPr bwMode="auto">
          <a:xfrm>
            <a:off x="3884613" y="0"/>
            <a:ext cx="2971800" cy="458788"/>
          </a:xfrm>
          <a:prstGeom prst="rect">
            <a:avLst/>
          </a:prstGeom>
          <a:noFill/>
          <a:ln w="9525">
            <a:noFill/>
            <a:miter lim="800000"/>
          </a:ln>
        </p:spPr>
        <p:txBody>
          <a:bodyPr vert="horz" wrap="square" lIns="91440" tIns="45720" rIns="91440" bIns="45720" numCol="1" anchor="t" anchorCtr="0" compatLnSpc="1"/>
          <a:lstStyle>
            <a:lvl1pPr algn="r">
              <a:buFont typeface="Arial" panose="020B0604020202020204" pitchFamily="34" charset="0"/>
              <a:buNone/>
              <a:defRPr smtClean="0">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644FA81-1CC8-4E8F-BD26-5D69FDD2AD83}" type="datetime1">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82948" name="幻灯片图像占位符 3"/>
          <p:cNvSpPr>
            <a:spLocks noGrp="1" noRot="1" noChangeAspect="1"/>
          </p:cNvSpPr>
          <p:nvPr>
            <p:ph type="sldImg" idx="2"/>
          </p:nvPr>
        </p:nvSpPr>
        <p:spPr>
          <a:xfrm>
            <a:off x="1371600" y="1143000"/>
            <a:ext cx="4114800" cy="3086100"/>
          </a:xfrm>
          <a:prstGeom prst="rect">
            <a:avLst/>
          </a:prstGeom>
          <a:noFill/>
          <a:ln w="12700">
            <a:noFill/>
          </a:ln>
        </p:spPr>
      </p:sp>
      <p:sp>
        <p:nvSpPr>
          <p:cNvPr id="2053" name="备注占位符 4"/>
          <p:cNvSpPr>
            <a:spLocks noGrp="1" noRot="1" noChangeAspect="1" noChangeArrowheads="1"/>
          </p:cNvSpPr>
          <p:nvPr/>
        </p:nvSpPr>
        <p:spPr bwMode="auto">
          <a:xfrm>
            <a:off x="685800" y="4400550"/>
            <a:ext cx="5486400" cy="3600450"/>
          </a:xfrm>
          <a:prstGeom prst="rect">
            <a:avLst/>
          </a:prstGeom>
          <a:noFill/>
          <a:ln w="12700" cmpd="sng">
            <a:noFill/>
            <a:bevel/>
          </a:ln>
        </p:spPr>
        <p:txBody>
          <a:bodyPr anchor="ctr"/>
          <a:lstStyle/>
          <a:p>
            <a:pPr marL="0" marR="0" lvl="0" indent="0" algn="l" defTabSz="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0" rtl="0" eaLnBrk="0" fontAlgn="base" latinLnBrk="0" hangingPunct="0">
              <a:lnSpc>
                <a:spcPct val="100000"/>
              </a:lnSpc>
              <a:spcBef>
                <a:spcPct val="30000"/>
              </a:spcBef>
              <a:spcAft>
                <a:spcPct val="0"/>
              </a:spcAft>
              <a:buClrTx/>
              <a:buSzTx/>
              <a:buFontTx/>
              <a:buNone/>
              <a:defRPr/>
            </a:pPr>
            <a:r>
              <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4" name="页脚占位符 5"/>
          <p:cNvSpPr>
            <a:spLocks noGrp="1" noChangeArrowheads="1"/>
          </p:cNvSpPr>
          <p:nvPr>
            <p:ph type="ftr" sz="quarter" idx="4"/>
          </p:nvPr>
        </p:nvSpPr>
        <p:spPr bwMode="auto">
          <a:xfrm>
            <a:off x="0" y="8685213"/>
            <a:ext cx="2971800" cy="458788"/>
          </a:xfrm>
          <a:prstGeom prst="rect">
            <a:avLst/>
          </a:prstGeom>
          <a:noFill/>
          <a:ln w="9525">
            <a:noFill/>
            <a:miter lim="800000"/>
          </a:ln>
        </p:spPr>
        <p:txBody>
          <a:bodyPr vert="horz" wrap="square" lIns="91440" tIns="45720" rIns="91440" bIns="45720" numCol="1" anchor="b" anchorCtr="0" compatLnSpc="1"/>
          <a:lstStyle>
            <a:lvl1pPr>
              <a:buFont typeface="Arial" panose="020B0604020202020204" pitchFamily="34" charset="0"/>
              <a:buNone/>
              <a:defRPr sz="1200" smtClean="0">
                <a:latin typeface="Arial" panose="020B0604020202020204" pitchFamily="34" charset="0"/>
                <a:ea typeface="黑体" panose="02010609060101010101" pitchFamily="49"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2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2055" name="灯片编号占位符 6"/>
          <p:cNvSpPr>
            <a:spLocks noGrp="1" noChangeArrowheads="1"/>
          </p:cNvSpPr>
          <p:nvPr>
            <p:ph type="sldNum" sz="quarter" idx="5"/>
          </p:nvPr>
        </p:nvSpPr>
        <p:spPr bwMode="auto">
          <a:xfrm>
            <a:off x="3884613" y="8685213"/>
            <a:ext cx="2971800" cy="458788"/>
          </a:xfrm>
          <a:prstGeom prst="rect">
            <a:avLst/>
          </a:prstGeom>
          <a:noFill/>
          <a:ln w="9525">
            <a:noFill/>
            <a:miter lim="800000"/>
          </a:ln>
        </p:spPr>
        <p:txBody>
          <a:bodyPr vert="horz" wrap="square" lIns="91440" tIns="45720" rIns="91440" bIns="45720" numCol="1" anchor="b" anchorCtr="0" compatLnSpc="1"/>
          <a:p>
            <a:pPr lvl="0" algn="r" eaLnBrk="1" hangingPunct="1">
              <a:buNone/>
            </a:pPr>
            <a:fld id="{9A0DB2DC-4C9A-4742-B13C-FB6460FD3503}" type="slidenum">
              <a:rPr lang="zh-CN" altLang="en-US" dirty="0">
                <a:ea typeface="黑体" panose="02010609060101010101" pitchFamily="49" charset="-122"/>
              </a:rPr>
            </a:fld>
            <a:endParaRPr lang="zh-CN" altLang="en-US" sz="1200" dirty="0">
              <a:ea typeface="黑体" panose="02010609060101010101" pitchFamily="49" charset="-122"/>
            </a:endParaRPr>
          </a:p>
        </p:txBody>
      </p:sp>
    </p:spTree>
  </p:cSld>
  <p:clrMap bg1="lt1" tx1="dk1" bg2="lt2" tx2="dk2" accent1="accent1" accent2="accent2" accent3="accent3" accent4="accent4" accent5="accent5" accent6="accent6" hlink="hlink" folHlink="folHlink"/>
  <p:hf sldNum="0"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7" name="日期占位符 3"/>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7" name="日期占位符 3"/>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4"/>
          <p:cNvSpPr>
            <a:spLocks noGrp="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5"/>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6"/>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7" name="日期占位符 2"/>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3"/>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4"/>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2"/>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7" name="日期占位符 4"/>
          <p:cNvSpPr>
            <a:spLocks noGrp="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5"/>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6"/>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sym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7" name="日期占位符 4"/>
          <p:cNvSpPr>
            <a:spLocks noGrp="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5"/>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6"/>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7" name="日期占位符 2"/>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3"/>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smtClean="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4"/>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ea typeface="黑体" panose="02010609060101010101" pitchFamily="49" charset="-122"/>
              <a:sym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Rectangle 3"/>
          <p:cNvSpPr>
            <a:spLocks noGrp="1"/>
          </p:cNvSpPr>
          <p:nvPr>
            <p:ph type="body"/>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cmpd="sng">
            <a:noFill/>
            <a:miter lim="800000"/>
          </a:ln>
        </p:spPr>
        <p:txBody>
          <a:bodyPr vert="horz" wrap="square" lIns="91440" tIns="45720" rIns="91440" bIns="45720" numCol="1" anchor="t" anchorCtr="0" compatLnSpc="1"/>
          <a:lstStyle>
            <a:lvl1pPr>
              <a:buFont typeface="Arial" panose="020B0604020202020204" pitchFamily="34" charset="0"/>
              <a:buNone/>
              <a:defRPr sz="1400" smtClean="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cmpd="sng">
            <a:noFill/>
            <a:miter lim="800000"/>
          </a:ln>
        </p:spPr>
        <p:txBody>
          <a:bodyPr vert="horz" wrap="square" lIns="91440" tIns="45720" rIns="91440" bIns="45720" numCol="1" anchor="t" anchorCtr="0" compatLnSpc="1"/>
          <a:lstStyle>
            <a:lvl1pPr algn="ctr">
              <a:buFont typeface="Arial" panose="020B0604020202020204" pitchFamily="34" charset="0"/>
              <a:buNone/>
              <a:defRPr sz="1400" smtClean="0">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cmpd="sng">
            <a:noFill/>
            <a:miter lim="800000"/>
          </a:ln>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sym typeface="Arial" panose="020B0604020202020204" pitchFamily="34"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sym typeface="Arial" panose="020B0604020202020204" pitchFamily="34" charset="0"/>
        </a:defRPr>
      </a:lvl9pPr>
    </p:titleStyle>
    <p:bodyStyle>
      <a:lvl1pPr indent="-341630" algn="l" defTabSz="0" rtl="0" eaLnBrk="0" fontAlgn="base" hangingPunct="0">
        <a:spcBef>
          <a:spcPct val="20000"/>
        </a:spcBef>
        <a:spcAft>
          <a:spcPct val="0"/>
        </a:spcAft>
        <a:buChar char="•"/>
        <a:defRPr sz="3200">
          <a:solidFill>
            <a:schemeClr val="tx1"/>
          </a:solidFill>
          <a:latin typeface="+mn-lt"/>
          <a:ea typeface="+mn-ea"/>
          <a:cs typeface="+mn-cs"/>
          <a:sym typeface="Arial" panose="020B0604020202020204" pitchFamily="34" charset="0"/>
        </a:defRPr>
      </a:lvl1pPr>
      <a:lvl2pPr indent="-284480" algn="l" defTabSz="0" rtl="0" eaLnBrk="0" fontAlgn="base" hangingPunct="0">
        <a:spcBef>
          <a:spcPct val="20000"/>
        </a:spcBef>
        <a:spcAft>
          <a:spcPct val="0"/>
        </a:spcAft>
        <a:buChar char="–"/>
        <a:defRPr sz="2800">
          <a:solidFill>
            <a:schemeClr val="tx1"/>
          </a:solidFill>
          <a:latin typeface="+mn-lt"/>
          <a:ea typeface="+mn-ea"/>
          <a:sym typeface="Arial" panose="020B0604020202020204" pitchFamily="34" charset="0"/>
        </a:defRPr>
      </a:lvl2pPr>
      <a:lvl3pPr indent="-227330" algn="l" defTabSz="0" rtl="0" eaLnBrk="0" fontAlgn="base" hangingPunct="0">
        <a:spcBef>
          <a:spcPct val="20000"/>
        </a:spcBef>
        <a:spcAft>
          <a:spcPct val="0"/>
        </a:spcAft>
        <a:buChar char="•"/>
        <a:defRPr sz="2400">
          <a:solidFill>
            <a:schemeClr val="tx1"/>
          </a:solidFill>
          <a:latin typeface="+mn-lt"/>
          <a:ea typeface="+mn-ea"/>
          <a:sym typeface="Arial" panose="020B0604020202020204" pitchFamily="34" charset="0"/>
        </a:defRPr>
      </a:lvl3pPr>
      <a:lvl4pPr indent="-227330" algn="l" defTabSz="0" rtl="0" eaLnBrk="0" fontAlgn="base" hangingPunct="0">
        <a:spcBef>
          <a:spcPct val="20000"/>
        </a:spcBef>
        <a:spcAft>
          <a:spcPct val="0"/>
        </a:spcAft>
        <a:buChar char="–"/>
        <a:defRPr sz="2000">
          <a:solidFill>
            <a:schemeClr val="tx1"/>
          </a:solidFill>
          <a:latin typeface="+mn-lt"/>
          <a:ea typeface="+mn-ea"/>
          <a:sym typeface="Arial" panose="020B0604020202020204" pitchFamily="34" charset="0"/>
        </a:defRPr>
      </a:lvl4pPr>
      <a:lvl5pPr indent="-227330" algn="l" defTabSz="0" rtl="0" eaLnBrk="0" fontAlgn="base" hangingPunct="0">
        <a:spcBef>
          <a:spcPct val="20000"/>
        </a:spcBef>
        <a:spcAft>
          <a:spcPct val="0"/>
        </a:spcAft>
        <a:buChar char="»"/>
        <a:defRPr sz="2000">
          <a:solidFill>
            <a:schemeClr val="tx1"/>
          </a:solidFill>
          <a:latin typeface="+mn-lt"/>
          <a:ea typeface="+mn-ea"/>
          <a:sym typeface="Arial" panose="020B0604020202020204" pitchFamily="34" charset="0"/>
        </a:defRPr>
      </a:lvl5pPr>
      <a:lvl6pPr marL="457200" indent="-227330" algn="l" defTabSz="0" rtl="0" fontAlgn="base">
        <a:spcBef>
          <a:spcPct val="20000"/>
        </a:spcBef>
        <a:spcAft>
          <a:spcPct val="0"/>
        </a:spcAft>
        <a:buChar char="»"/>
        <a:defRPr sz="2000">
          <a:solidFill>
            <a:schemeClr val="tx1"/>
          </a:solidFill>
          <a:latin typeface="+mn-lt"/>
          <a:ea typeface="+mn-ea"/>
          <a:sym typeface="Arial" panose="020B0604020202020204" pitchFamily="34" charset="0"/>
        </a:defRPr>
      </a:lvl6pPr>
      <a:lvl7pPr marL="914400" indent="-227330" algn="l" defTabSz="0" rtl="0" fontAlgn="base">
        <a:spcBef>
          <a:spcPct val="20000"/>
        </a:spcBef>
        <a:spcAft>
          <a:spcPct val="0"/>
        </a:spcAft>
        <a:buChar char="»"/>
        <a:defRPr sz="2000">
          <a:solidFill>
            <a:schemeClr val="tx1"/>
          </a:solidFill>
          <a:latin typeface="+mn-lt"/>
          <a:ea typeface="+mn-ea"/>
          <a:sym typeface="Arial" panose="020B0604020202020204" pitchFamily="34" charset="0"/>
        </a:defRPr>
      </a:lvl7pPr>
      <a:lvl8pPr marL="1371600" indent="-227330" algn="l" defTabSz="0" rtl="0" fontAlgn="base">
        <a:spcBef>
          <a:spcPct val="20000"/>
        </a:spcBef>
        <a:spcAft>
          <a:spcPct val="0"/>
        </a:spcAft>
        <a:buChar char="»"/>
        <a:defRPr sz="2000">
          <a:solidFill>
            <a:schemeClr val="tx1"/>
          </a:solidFill>
          <a:latin typeface="+mn-lt"/>
          <a:ea typeface="+mn-ea"/>
          <a:sym typeface="Arial" panose="020B0604020202020204" pitchFamily="34" charset="0"/>
        </a:defRPr>
      </a:lvl8pPr>
      <a:lvl9pPr marL="1828800" indent="-227330" algn="l" defTabSz="0" rtl="0" fontAlgn="base">
        <a:spcBef>
          <a:spcPct val="20000"/>
        </a:spcBef>
        <a:spcAft>
          <a:spcPct val="0"/>
        </a:spcAft>
        <a:buChar char="»"/>
        <a:defRPr sz="2000">
          <a:solidFill>
            <a:schemeClr val="tx1"/>
          </a:solidFill>
          <a:latin typeface="+mn-lt"/>
          <a:ea typeface="+mn-ea"/>
          <a:sym typeface="Arial" panose="020B060402020202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image" Target="../media/image4.jpeg"/><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image" Target="../media/image3.jpe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2.jpeg"/><Relationship Id="rId16" Type="http://schemas.openxmlformats.org/officeDocument/2006/relationships/slideLayout" Target="../slideLayouts/slideLayout12.xml"/><Relationship Id="rId15" Type="http://schemas.openxmlformats.org/officeDocument/2006/relationships/tags" Target="../tags/tag11.xml"/><Relationship Id="rId14" Type="http://schemas.openxmlformats.org/officeDocument/2006/relationships/image" Target="../media/image6.jpeg"/><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image" Target="../media/image5.jpeg"/><Relationship Id="rId10" Type="http://schemas.openxmlformats.org/officeDocument/2006/relationships/tags" Target="../tags/tag8.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7.png"/><Relationship Id="rId2" Type="http://schemas.openxmlformats.org/officeDocument/2006/relationships/tags" Target="../tags/tag12.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4.xml"/><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tags" Target="../tags/tag13.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5.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8.pn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9.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0.pn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2.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23.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29.jpe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3.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2.jpeg"/><Relationship Id="rId1"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3.jpeg"/><Relationship Id="rId1" Type="http://schemas.openxmlformats.org/officeDocument/2006/relationships/image" Target="../media/image23.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image" Target="../media/image22.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22.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42.png"/><Relationship Id="rId1" Type="http://schemas.openxmlformats.org/officeDocument/2006/relationships/image" Target="../media/image22.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6.xml"/><Relationship Id="rId1"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xml"/><Relationship Id="rId1" Type="http://schemas.openxmlformats.org/officeDocument/2006/relationships/image" Target="../media/image46.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47.png"/><Relationship Id="rId3" Type="http://schemas.openxmlformats.org/officeDocument/2006/relationships/tags" Target="../tags/tag19.xml"/><Relationship Id="rId2" Type="http://schemas.openxmlformats.org/officeDocument/2006/relationships/image" Target="../media/image46.jpeg"/><Relationship Id="rId1" Type="http://schemas.openxmlformats.org/officeDocument/2006/relationships/tags" Target="../tags/tag18.xml"/></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48.jpeg"/><Relationship Id="rId3" Type="http://schemas.openxmlformats.org/officeDocument/2006/relationships/tags" Target="../tags/tag21.xml"/><Relationship Id="rId2" Type="http://schemas.openxmlformats.org/officeDocument/2006/relationships/image" Target="../media/image46.jpeg"/><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49.jpeg"/><Relationship Id="rId3" Type="http://schemas.openxmlformats.org/officeDocument/2006/relationships/tags" Target="../tags/tag23.xml"/><Relationship Id="rId2" Type="http://schemas.openxmlformats.org/officeDocument/2006/relationships/image" Target="../media/image46.jpeg"/><Relationship Id="rId1" Type="http://schemas.openxmlformats.org/officeDocument/2006/relationships/tags" Target="../tags/tag22.xml"/></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tags" Target="../tags/tag25.xml"/><Relationship Id="rId2" Type="http://schemas.openxmlformats.org/officeDocument/2006/relationships/image" Target="../media/image46.jpeg"/><Relationship Id="rId1" Type="http://schemas.openxmlformats.org/officeDocument/2006/relationships/tags" Target="../tags/tag24.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7.xml"/><Relationship Id="rId2" Type="http://schemas.openxmlformats.org/officeDocument/2006/relationships/image" Target="../media/image46.jpeg"/><Relationship Id="rId1" Type="http://schemas.openxmlformats.org/officeDocument/2006/relationships/tags" Target="../tags/tag26.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9.xml"/><Relationship Id="rId2" Type="http://schemas.openxmlformats.org/officeDocument/2006/relationships/image" Target="../media/image46.jpeg"/><Relationship Id="rId1" Type="http://schemas.openxmlformats.org/officeDocument/2006/relationships/tags" Target="../tags/tag28.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53.jpeg"/><Relationship Id="rId3" Type="http://schemas.openxmlformats.org/officeDocument/2006/relationships/tags" Target="../tags/tag31.xml"/><Relationship Id="rId2" Type="http://schemas.openxmlformats.org/officeDocument/2006/relationships/image" Target="../media/image46.jpeg"/><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54.jpeg"/><Relationship Id="rId3" Type="http://schemas.openxmlformats.org/officeDocument/2006/relationships/tags" Target="../tags/tag33.xml"/><Relationship Id="rId2" Type="http://schemas.openxmlformats.org/officeDocument/2006/relationships/image" Target="../media/image46.jpeg"/><Relationship Id="rId1" Type="http://schemas.openxmlformats.org/officeDocument/2006/relationships/tags" Target="../tags/tag32.xml"/></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55.jpeg"/><Relationship Id="rId3" Type="http://schemas.openxmlformats.org/officeDocument/2006/relationships/tags" Target="../tags/tag35.xml"/><Relationship Id="rId2" Type="http://schemas.openxmlformats.org/officeDocument/2006/relationships/image" Target="../media/image46.jpeg"/><Relationship Id="rId1" Type="http://schemas.openxmlformats.org/officeDocument/2006/relationships/tags" Target="../tags/tag34.xml"/></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56.jpeg"/><Relationship Id="rId3" Type="http://schemas.openxmlformats.org/officeDocument/2006/relationships/tags" Target="../tags/tag37.xml"/><Relationship Id="rId2" Type="http://schemas.openxmlformats.org/officeDocument/2006/relationships/image" Target="../media/image46.jpeg"/><Relationship Id="rId1" Type="http://schemas.openxmlformats.org/officeDocument/2006/relationships/tags" Target="../tags/tag36.xml"/></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57.jpeg"/><Relationship Id="rId3" Type="http://schemas.openxmlformats.org/officeDocument/2006/relationships/tags" Target="../tags/tag39.xml"/><Relationship Id="rId2" Type="http://schemas.openxmlformats.org/officeDocument/2006/relationships/image" Target="../media/image46.jpeg"/><Relationship Id="rId1" Type="http://schemas.openxmlformats.org/officeDocument/2006/relationships/tags" Target="../tags/tag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0.xml"/><Relationship Id="rId1" Type="http://schemas.openxmlformats.org/officeDocument/2006/relationships/image" Target="../media/image58.jpeg"/></Relationships>
</file>

<file path=ppt/slides/_rels/slide40.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42.xml"/><Relationship Id="rId5" Type="http://schemas.openxmlformats.org/officeDocument/2006/relationships/image" Target="../media/image62.png"/><Relationship Id="rId4" Type="http://schemas.openxmlformats.org/officeDocument/2006/relationships/image" Target="../media/image61.png"/><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44.xml"/><Relationship Id="rId5" Type="http://schemas.openxmlformats.org/officeDocument/2006/relationships/image" Target="../media/image65.png"/><Relationship Id="rId4" Type="http://schemas.openxmlformats.org/officeDocument/2006/relationships/image" Target="../media/image64.jpeg"/><Relationship Id="rId3" Type="http://schemas.openxmlformats.org/officeDocument/2006/relationships/image" Target="../media/image63.png"/><Relationship Id="rId2" Type="http://schemas.openxmlformats.org/officeDocument/2006/relationships/image" Target="../media/image59.jpeg"/><Relationship Id="rId1" Type="http://schemas.openxmlformats.org/officeDocument/2006/relationships/tags" Target="../tags/tag43.xml"/></Relationships>
</file>

<file path=ppt/slides/_rels/slide42.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46.xml"/><Relationship Id="rId5" Type="http://schemas.openxmlformats.org/officeDocument/2006/relationships/image" Target="../media/image68.png"/><Relationship Id="rId4" Type="http://schemas.openxmlformats.org/officeDocument/2006/relationships/image" Target="../media/image67.jpeg"/><Relationship Id="rId3" Type="http://schemas.openxmlformats.org/officeDocument/2006/relationships/image" Target="../media/image66.jpeg"/><Relationship Id="rId2" Type="http://schemas.openxmlformats.org/officeDocument/2006/relationships/image" Target="../media/image59.jpeg"/><Relationship Id="rId1" Type="http://schemas.openxmlformats.org/officeDocument/2006/relationships/tags" Target="../tags/tag45.xml"/></Relationships>
</file>

<file path=ppt/slides/_rels/slide43.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48.xml"/><Relationship Id="rId5" Type="http://schemas.openxmlformats.org/officeDocument/2006/relationships/image" Target="../media/image71.jpeg"/><Relationship Id="rId4" Type="http://schemas.openxmlformats.org/officeDocument/2006/relationships/image" Target="../media/image70.jpeg"/><Relationship Id="rId3" Type="http://schemas.openxmlformats.org/officeDocument/2006/relationships/image" Target="../media/image69.png"/><Relationship Id="rId2" Type="http://schemas.openxmlformats.org/officeDocument/2006/relationships/image" Target="../media/image59.jpeg"/><Relationship Id="rId1" Type="http://schemas.openxmlformats.org/officeDocument/2006/relationships/tags" Target="../tags/tag47.xml"/></Relationships>
</file>

<file path=ppt/slides/_rels/slide44.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50.xml"/><Relationship Id="rId5" Type="http://schemas.openxmlformats.org/officeDocument/2006/relationships/image" Target="../media/image74.jpeg"/><Relationship Id="rId4" Type="http://schemas.openxmlformats.org/officeDocument/2006/relationships/image" Target="../media/image73.jpeg"/><Relationship Id="rId3" Type="http://schemas.openxmlformats.org/officeDocument/2006/relationships/image" Target="../media/image72.jpeg"/><Relationship Id="rId2" Type="http://schemas.openxmlformats.org/officeDocument/2006/relationships/image" Target="../media/image59.jpeg"/><Relationship Id="rId1" Type="http://schemas.openxmlformats.org/officeDocument/2006/relationships/tags" Target="../tags/tag49.xml"/></Relationships>
</file>

<file path=ppt/slides/_rels/slide45.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52.xml"/><Relationship Id="rId5" Type="http://schemas.openxmlformats.org/officeDocument/2006/relationships/image" Target="../media/image77.jpeg"/><Relationship Id="rId4" Type="http://schemas.openxmlformats.org/officeDocument/2006/relationships/image" Target="../media/image76.jpeg"/><Relationship Id="rId3" Type="http://schemas.openxmlformats.org/officeDocument/2006/relationships/image" Target="../media/image75.jpeg"/><Relationship Id="rId2" Type="http://schemas.openxmlformats.org/officeDocument/2006/relationships/image" Target="../media/image59.jpeg"/><Relationship Id="rId1" Type="http://schemas.openxmlformats.org/officeDocument/2006/relationships/tags" Target="../tags/tag51.xml"/></Relationships>
</file>

<file path=ppt/slides/_rels/slide46.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54.xml"/><Relationship Id="rId5" Type="http://schemas.openxmlformats.org/officeDocument/2006/relationships/image" Target="../media/image80.jpeg"/><Relationship Id="rId4" Type="http://schemas.openxmlformats.org/officeDocument/2006/relationships/image" Target="../media/image79.jpeg"/><Relationship Id="rId3" Type="http://schemas.openxmlformats.org/officeDocument/2006/relationships/image" Target="../media/image78.jpeg"/><Relationship Id="rId2" Type="http://schemas.openxmlformats.org/officeDocument/2006/relationships/image" Target="../media/image59.jpeg"/><Relationship Id="rId1" Type="http://schemas.openxmlformats.org/officeDocument/2006/relationships/tags" Target="../tags/tag53.xml"/></Relationships>
</file>

<file path=ppt/slides/_rels/slide47.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56.xml"/><Relationship Id="rId5" Type="http://schemas.openxmlformats.org/officeDocument/2006/relationships/image" Target="../media/image83.jpeg"/><Relationship Id="rId4" Type="http://schemas.openxmlformats.org/officeDocument/2006/relationships/image" Target="../media/image82.jpeg"/><Relationship Id="rId3" Type="http://schemas.openxmlformats.org/officeDocument/2006/relationships/image" Target="../media/image81.jpeg"/><Relationship Id="rId2" Type="http://schemas.openxmlformats.org/officeDocument/2006/relationships/image" Target="../media/image59.jpeg"/><Relationship Id="rId1" Type="http://schemas.openxmlformats.org/officeDocument/2006/relationships/tags" Target="../tags/tag5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84.jpeg"/><Relationship Id="rId1"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深圳市户外广告设施管理办法》宣贯活动"/>
          <p:cNvPicPr>
            <a:picLocks noChangeAspect="1"/>
          </p:cNvPicPr>
          <p:nvPr>
            <p:custDataLst>
              <p:tags r:id="rId1"/>
            </p:custDataLst>
          </p:nvPr>
        </p:nvPicPr>
        <p:blipFill>
          <a:blip r:embed="rId2"/>
          <a:stretch>
            <a:fillRect/>
          </a:stretch>
        </p:blipFill>
        <p:spPr>
          <a:xfrm>
            <a:off x="10795" y="5715"/>
            <a:ext cx="9122410" cy="68459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5363" name="文本框 4"/>
          <p:cNvSpPr/>
          <p:nvPr/>
        </p:nvSpPr>
        <p:spPr>
          <a:xfrm>
            <a:off x="515938" y="1238250"/>
            <a:ext cx="8088312" cy="4516438"/>
          </a:xfrm>
          <a:prstGeom prst="rect">
            <a:avLst/>
          </a:prstGeom>
          <a:noFill/>
          <a:ln w="9525">
            <a:noFill/>
          </a:ln>
        </p:spPr>
        <p:txBody>
          <a:bodyPr>
            <a:spAutoFit/>
          </a:bodyPr>
          <a:p>
            <a:pPr>
              <a:lnSpc>
                <a:spcPts val="2300"/>
              </a:lnSpc>
            </a:pPr>
            <a:r>
              <a:rPr lang="en-US" altLang="zh-CN" sz="1500" dirty="0">
                <a:solidFill>
                  <a:srgbClr val="000000"/>
                </a:solidFill>
                <a:latin typeface="Arial" panose="020B0604020202020204" pitchFamily="34" charset="0"/>
                <a:ea typeface="黑体" panose="02010609060101010101" pitchFamily="49" charset="-122"/>
                <a:sym typeface="Arial" panose="020B0604020202020204" pitchFamily="34" charset="0"/>
              </a:rPr>
              <a:t>       </a:t>
            </a:r>
            <a:r>
              <a:rPr lang="zh-CN" altLang="en-US" sz="1500" dirty="0">
                <a:solidFill>
                  <a:srgbClr val="000000"/>
                </a:solidFill>
                <a:latin typeface="Arial" panose="020B0604020202020204" pitchFamily="34" charset="0"/>
                <a:ea typeface="黑体" panose="02010609060101010101" pitchFamily="49" charset="-122"/>
                <a:sym typeface="宋体" panose="02010600030101010101" pitchFamily="2" charset="-122"/>
              </a:rPr>
              <a:t>深圳市标识行业协会，是中国首家标识行业专业机构。</a:t>
            </a:r>
            <a:endParaRPr lang="zh-CN" altLang="en-US" sz="15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nSpc>
                <a:spcPts val="2300"/>
              </a:lnSpc>
            </a:pPr>
            <a:r>
              <a:rPr lang="zh-CN" altLang="en-US" sz="1500" dirty="0">
                <a:solidFill>
                  <a:srgbClr val="000000"/>
                </a:solidFill>
                <a:latin typeface="Arial" panose="020B0604020202020204" pitchFamily="34" charset="0"/>
                <a:ea typeface="黑体" panose="02010609060101010101" pitchFamily="49" charset="-122"/>
                <a:sym typeface="宋体" panose="02010600030101010101" pitchFamily="2" charset="-122"/>
              </a:rPr>
              <a:t>       深圳市标识行业协会，经深圳市民政局批准注册，在深圳市人民政府相关职能部门的业务指导下，由深圳市从事标识规划、设计、制作、安装的相关企业自愿联合成立的地方性、行业性、非营利性的社会组织。</a:t>
            </a:r>
            <a:endParaRPr lang="zh-CN" altLang="en-US" sz="15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nSpc>
                <a:spcPts val="2300"/>
              </a:lnSpc>
            </a:pPr>
            <a:r>
              <a:rPr lang="zh-CN" altLang="en-US" sz="1500" dirty="0">
                <a:solidFill>
                  <a:srgbClr val="000000"/>
                </a:solidFill>
                <a:latin typeface="Arial" panose="020B0604020202020204" pitchFamily="34" charset="0"/>
                <a:ea typeface="黑体" panose="02010609060101010101" pitchFamily="49" charset="-122"/>
                <a:sym typeface="宋体" panose="02010600030101010101" pitchFamily="2" charset="-122"/>
              </a:rPr>
              <a:t>       深圳市标识行业协会成立于2010年，现有会员约240家，是中国标识行业首个5A级协会；创办标识三大盛会“中国标识文化节”、“中国‘工匠杯’标识设计大赛”、“粤港澳大湾区标识文化周”；率先成立“专家委员会、党支部、标准化专业委员会、设计专业委员会”等分支机构；先后得到广东省财政厅、深圳市委宣传部、深圳市文体旅游局、深圳市龙岗区文化产业发展办公室等省市各部门大力支持和表彰的全国标识行业之首。</a:t>
            </a:r>
            <a:endParaRPr lang="zh-CN" altLang="en-US" sz="15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nSpc>
                <a:spcPts val="2300"/>
              </a:lnSpc>
            </a:pPr>
            <a:r>
              <a:rPr lang="zh-CN" altLang="en-US" sz="1500" dirty="0">
                <a:solidFill>
                  <a:srgbClr val="000000"/>
                </a:solidFill>
                <a:latin typeface="Arial" panose="020B0604020202020204" pitchFamily="34" charset="0"/>
                <a:ea typeface="黑体" panose="02010609060101010101" pitchFamily="49" charset="-122"/>
                <a:sym typeface="宋体" panose="02010600030101010101" pitchFamily="2" charset="-122"/>
              </a:rPr>
              <a:t> </a:t>
            </a:r>
            <a:r>
              <a:rPr lang="en-US" altLang="zh-CN" sz="1500" dirty="0">
                <a:solidFill>
                  <a:srgbClr val="000000"/>
                </a:solidFill>
                <a:latin typeface="Arial" panose="020B0604020202020204" pitchFamily="34" charset="0"/>
                <a:ea typeface="黑体" panose="02010609060101010101" pitchFamily="49" charset="-122"/>
                <a:sym typeface="宋体" panose="02010600030101010101" pitchFamily="2" charset="-122"/>
              </a:rPr>
              <a:t>      </a:t>
            </a:r>
            <a:r>
              <a:rPr lang="zh-CN" altLang="en-US" sz="1500" dirty="0">
                <a:solidFill>
                  <a:srgbClr val="000000"/>
                </a:solidFill>
                <a:latin typeface="Arial" panose="020B0604020202020204" pitchFamily="34" charset="0"/>
                <a:ea typeface="黑体" panose="02010609060101010101" pitchFamily="49" charset="-122"/>
                <a:sym typeface="宋体" panose="02010600030101010101" pitchFamily="2" charset="-122"/>
              </a:rPr>
              <a:t>深圳市标识行业协会标准技术专业委员会，简称 SSIA标准技术专业委员会。成立于2018年3月，是中国第一家经标识行业协会成立的专业委员会，现有委员</a:t>
            </a:r>
            <a:r>
              <a:rPr lang="en-US" altLang="zh-CN" sz="1500" dirty="0">
                <a:solidFill>
                  <a:srgbClr val="000000"/>
                </a:solidFill>
                <a:latin typeface="Arial" panose="020B0604020202020204" pitchFamily="34" charset="0"/>
                <a:ea typeface="黑体" panose="02010609060101010101" pitchFamily="49" charset="-122"/>
                <a:sym typeface="宋体" panose="02010600030101010101" pitchFamily="2" charset="-122"/>
              </a:rPr>
              <a:t>12</a:t>
            </a:r>
            <a:r>
              <a:rPr lang="zh-CN" altLang="en-US" sz="1500" dirty="0">
                <a:solidFill>
                  <a:srgbClr val="000000"/>
                </a:solidFill>
                <a:latin typeface="Arial" panose="020B0604020202020204" pitchFamily="34" charset="0"/>
                <a:ea typeface="黑体" panose="02010609060101010101" pitchFamily="49" charset="-122"/>
                <a:sym typeface="宋体" panose="02010600030101010101" pitchFamily="2" charset="-122"/>
              </a:rPr>
              <a:t>人。深圳市标识行业协会会长崔云为深圳市户外广告管理咨询专家，在会长领导和支持下专委会积极开展与外地协会交流，分享经验；与设计委员会、制作委员会开展交流共享经验成果；与深圳市城市照明学会、深圳市广告协会及相关企业开展跨界交流学习；通过展览会、交流会等活动积极宣传扩大影响力。</a:t>
            </a:r>
            <a:endParaRPr lang="zh-CN" altLang="en-US" sz="1500" dirty="0">
              <a:solidFill>
                <a:srgbClr val="000000"/>
              </a:solidFill>
              <a:latin typeface="Arial" panose="020B0604020202020204" pitchFamily="34" charset="0"/>
              <a:ea typeface="黑体" panose="02010609060101010101" pitchFamily="49" charset="-122"/>
              <a:sym typeface="Arial" panose="020B0604020202020204" pitchFamily="34" charset="0"/>
            </a:endParaRPr>
          </a:p>
        </p:txBody>
      </p:sp>
      <p:sp>
        <p:nvSpPr>
          <p:cNvPr id="15364" name="文本框 1"/>
          <p:cNvSpPr/>
          <p:nvPr/>
        </p:nvSpPr>
        <p:spPr>
          <a:xfrm>
            <a:off x="479425" y="839788"/>
            <a:ext cx="2927350" cy="368300"/>
          </a:xfrm>
          <a:prstGeom prst="rect">
            <a:avLst/>
          </a:prstGeom>
          <a:noFill/>
          <a:ln w="9525">
            <a:noFill/>
          </a:ln>
        </p:spPr>
        <p:txBody>
          <a:bodyPr wrap="none">
            <a:spAutoFit/>
          </a:bodyPr>
          <a:p>
            <a:r>
              <a:rPr lang="zh-CN" altLang="en-US" b="1"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深圳市标识行业协会简介</a:t>
            </a:r>
            <a:endParaRPr lang="zh-CN" altLang="en-US" dirty="0">
              <a:latin typeface="Arial" panose="020B0604020202020204" pitchFamily="34" charset="0"/>
              <a:ea typeface="黑体" panose="02010609060101010101" pitchFamily="49" charset="-122"/>
            </a:endParaRPr>
          </a:p>
        </p:txBody>
      </p:sp>
      <p:sp>
        <p:nvSpPr>
          <p:cNvPr id="15365" name="文本框 6"/>
          <p:cNvSpPr/>
          <p:nvPr/>
        </p:nvSpPr>
        <p:spPr>
          <a:xfrm>
            <a:off x="1042988" y="260350"/>
            <a:ext cx="4497387" cy="321945"/>
          </a:xfrm>
          <a:prstGeom prst="rect">
            <a:avLst/>
          </a:prstGeom>
          <a:noFill/>
          <a:ln w="9525">
            <a:noFill/>
          </a:ln>
        </p:spPr>
        <p:txBody>
          <a:bodyPr>
            <a:spAutoFit/>
          </a:bodyPr>
          <a:p>
            <a:r>
              <a:rPr lang="zh-CN" altLang="en-US" sz="1500" dirty="0">
                <a:solidFill>
                  <a:srgbClr val="3C8C92"/>
                </a:solidFill>
                <a:ea typeface="黑体" panose="02010609060101010101" pitchFamily="49" charset="-122"/>
                <a:sym typeface="Arial" panose="020B0604020202020204" pitchFamily="34" charset="0"/>
              </a:rPr>
              <a:t>《深圳市户外广告设施管理办法》</a:t>
            </a:r>
            <a:r>
              <a:rPr lang="zh-CN" altLang="en-US" sz="1500" dirty="0">
                <a:solidFill>
                  <a:srgbClr val="3C8C92"/>
                </a:solidFill>
                <a:ea typeface="黑体" panose="02010609060101010101" pitchFamily="49" charset="-122"/>
                <a:sym typeface="宋体" panose="02010600030101010101" pitchFamily="2" charset="-122"/>
              </a:rPr>
              <a:t>宣贯活动</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图片 3" descr="1.简介概况.2"/>
          <p:cNvPicPr>
            <a:picLocks noChangeAspect="1"/>
          </p:cNvPicPr>
          <p:nvPr>
            <p:custDataLst>
              <p:tags r:id="rId1"/>
            </p:custDataLst>
          </p:nvPr>
        </p:nvPicPr>
        <p:blipFill>
          <a:blip r:embed="rId2"/>
          <a:stretch>
            <a:fillRect/>
          </a:stretch>
        </p:blipFill>
        <p:spPr>
          <a:xfrm>
            <a:off x="0" y="0"/>
            <a:ext cx="9144000" cy="6838950"/>
          </a:xfrm>
          <a:prstGeom prst="rect">
            <a:avLst/>
          </a:prstGeom>
          <a:noFill/>
          <a:ln w="9525">
            <a:noFill/>
          </a:ln>
        </p:spPr>
      </p:pic>
      <p:sp>
        <p:nvSpPr>
          <p:cNvPr id="15365" name="文本框 6"/>
          <p:cNvSpPr/>
          <p:nvPr>
            <p:custDataLst>
              <p:tags r:id="rId3"/>
            </p:custDataLst>
          </p:nvPr>
        </p:nvSpPr>
        <p:spPr>
          <a:xfrm>
            <a:off x="1042988" y="260350"/>
            <a:ext cx="4497387" cy="321945"/>
          </a:xfrm>
          <a:prstGeom prst="rect">
            <a:avLst/>
          </a:prstGeom>
          <a:noFill/>
          <a:ln w="9525">
            <a:noFill/>
          </a:ln>
        </p:spPr>
        <p:txBody>
          <a:bodyPr>
            <a:spAutoFit/>
          </a:bodyPr>
          <a:p>
            <a:r>
              <a:rPr lang="zh-CN" altLang="en-US" sz="1500" dirty="0">
                <a:solidFill>
                  <a:srgbClr val="3C8C92"/>
                </a:solidFill>
                <a:ea typeface="黑体" panose="02010609060101010101" pitchFamily="49" charset="-122"/>
                <a:sym typeface="Arial" panose="020B0604020202020204" pitchFamily="34" charset="0"/>
              </a:rPr>
              <a:t>《深圳市户外广告设施管理办法》</a:t>
            </a:r>
            <a:r>
              <a:rPr lang="zh-CN" altLang="en-US" sz="1500" dirty="0">
                <a:solidFill>
                  <a:srgbClr val="3C8C92"/>
                </a:solidFill>
                <a:ea typeface="黑体" panose="02010609060101010101" pitchFamily="49" charset="-122"/>
                <a:sym typeface="宋体" panose="02010600030101010101" pitchFamily="2" charset="-122"/>
              </a:rPr>
              <a:t>宣贯活动</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pic>
        <p:nvPicPr>
          <p:cNvPr id="16388" name="图片 1"/>
          <p:cNvPicPr preferRelativeResize="0"/>
          <p:nvPr>
            <p:custDataLst>
              <p:tags r:id="rId4"/>
            </p:custDataLst>
          </p:nvPr>
        </p:nvPicPr>
        <p:blipFill>
          <a:blip r:embed="rId5"/>
          <a:srcRect t="13045"/>
          <a:stretch>
            <a:fillRect/>
          </a:stretch>
        </p:blipFill>
        <p:spPr>
          <a:xfrm>
            <a:off x="1236663" y="3757613"/>
            <a:ext cx="3600450" cy="2087562"/>
          </a:xfrm>
          <a:prstGeom prst="rect">
            <a:avLst/>
          </a:prstGeom>
          <a:noFill/>
          <a:ln w="9525">
            <a:noFill/>
          </a:ln>
        </p:spPr>
      </p:pic>
      <p:sp>
        <p:nvSpPr>
          <p:cNvPr id="16389" name="文本框 4"/>
          <p:cNvSpPr/>
          <p:nvPr>
            <p:custDataLst>
              <p:tags r:id="rId6"/>
            </p:custDataLst>
          </p:nvPr>
        </p:nvSpPr>
        <p:spPr>
          <a:xfrm>
            <a:off x="479425" y="839788"/>
            <a:ext cx="5649913" cy="369887"/>
          </a:xfrm>
          <a:prstGeom prst="rect">
            <a:avLst/>
          </a:prstGeom>
          <a:noFill/>
          <a:ln w="9525">
            <a:noFill/>
          </a:ln>
        </p:spPr>
        <p:txBody>
          <a:bodyPr wrap="none">
            <a:spAutoFit/>
          </a:bodyPr>
          <a:p>
            <a:r>
              <a:rPr lang="zh-CN" altLang="en-US" b="1"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CSA </a:t>
            </a:r>
            <a:r>
              <a:rPr lang="zh-CN" altLang="en-US"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城市与文旅照明专委会年会：政策 </a:t>
            </a:r>
            <a:r>
              <a:rPr lang="en-US" altLang="zh-CN"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突破 </a:t>
            </a:r>
            <a:r>
              <a:rPr lang="en-US" altLang="zh-CN"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品质</a:t>
            </a:r>
            <a:endParaRPr lang="zh-CN" altLang="en-US"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6390" name="Picture 2" descr="D:\2022标委会资料\标协交流\图片资料\mmexport1679028177679.jpg"/>
          <p:cNvPicPr/>
          <p:nvPr>
            <p:custDataLst>
              <p:tags r:id="rId7"/>
            </p:custDataLst>
          </p:nvPr>
        </p:nvPicPr>
        <p:blipFill>
          <a:blip r:embed="rId8"/>
          <a:srcRect l="11102" t="9460" r="7281"/>
          <a:stretch>
            <a:fillRect/>
          </a:stretch>
        </p:blipFill>
        <p:spPr>
          <a:xfrm>
            <a:off x="550863" y="1339850"/>
            <a:ext cx="3598862" cy="2089150"/>
          </a:xfrm>
          <a:prstGeom prst="rect">
            <a:avLst/>
          </a:prstGeom>
          <a:noFill/>
          <a:ln w="9525">
            <a:noFill/>
          </a:ln>
        </p:spPr>
      </p:pic>
      <p:sp>
        <p:nvSpPr>
          <p:cNvPr id="16391" name="TextBox 2"/>
          <p:cNvSpPr/>
          <p:nvPr>
            <p:custDataLst>
              <p:tags r:id="rId9"/>
            </p:custDataLst>
          </p:nvPr>
        </p:nvSpPr>
        <p:spPr>
          <a:xfrm>
            <a:off x="4956175" y="5881688"/>
            <a:ext cx="2476500" cy="276225"/>
          </a:xfrm>
          <a:prstGeom prst="rect">
            <a:avLst/>
          </a:prstGeom>
          <a:noFill/>
          <a:ln w="9525">
            <a:noFill/>
          </a:ln>
        </p:spPr>
        <p:txBody>
          <a:bodyPr wrap="none">
            <a:spAutoFit/>
          </a:bodyPr>
          <a:p>
            <a:r>
              <a:rPr lang="zh-CN" altLang="en-US" sz="1200" dirty="0">
                <a:solidFill>
                  <a:srgbClr val="000000"/>
                </a:solidFill>
                <a:latin typeface="Arial" panose="020B0604020202020204" pitchFamily="34" charset="0"/>
                <a:ea typeface="黑体" panose="02010609060101010101" pitchFamily="49" charset="-122"/>
                <a:sym typeface="Arial" panose="020B0604020202020204" pitchFamily="34" charset="0"/>
              </a:rPr>
              <a:t>乐雷光电</a:t>
            </a:r>
            <a:r>
              <a:rPr lang="en-US" altLang="zh-CN" sz="1200" dirty="0">
                <a:solidFill>
                  <a:srgbClr val="000000"/>
                </a:solidFill>
                <a:latin typeface="Arial" panose="020B0604020202020204" pitchFamily="34" charset="0"/>
                <a:ea typeface="黑体" panose="02010609060101010101" pitchFamily="49" charset="-122"/>
                <a:sym typeface="Arial" panose="020B0604020202020204" pitchFamily="34" charset="0"/>
              </a:rPr>
              <a:t>(</a:t>
            </a:r>
            <a:r>
              <a:rPr lang="zh-CN" altLang="en-US" sz="1200" dirty="0">
                <a:solidFill>
                  <a:srgbClr val="000000"/>
                </a:solidFill>
                <a:latin typeface="Arial" panose="020B0604020202020204" pitchFamily="34" charset="0"/>
                <a:ea typeface="黑体" panose="02010609060101010101" pitchFamily="49" charset="-122"/>
                <a:sym typeface="Arial" panose="020B0604020202020204" pitchFamily="34" charset="0"/>
              </a:rPr>
              <a:t>中国）有限公司  熊克苍</a:t>
            </a:r>
            <a:endParaRPr lang="zh-CN" altLang="en-US" sz="1200" dirty="0">
              <a:solidFill>
                <a:srgbClr val="000000"/>
              </a:solidFill>
              <a:latin typeface="Arial" panose="020B0604020202020204" pitchFamily="34" charset="0"/>
              <a:ea typeface="黑体" panose="02010609060101010101" pitchFamily="49" charset="-122"/>
              <a:sym typeface="Arial" panose="020B0604020202020204" pitchFamily="34" charset="0"/>
            </a:endParaRPr>
          </a:p>
        </p:txBody>
      </p:sp>
      <p:pic>
        <p:nvPicPr>
          <p:cNvPr id="16392" name="图片 9"/>
          <p:cNvPicPr preferRelativeResize="0"/>
          <p:nvPr>
            <p:custDataLst>
              <p:tags r:id="rId10"/>
            </p:custDataLst>
          </p:nvPr>
        </p:nvPicPr>
        <p:blipFill>
          <a:blip r:embed="rId11"/>
          <a:srcRect l="13133" t="26382" r="21809" b="23004"/>
          <a:stretch>
            <a:fillRect/>
          </a:stretch>
        </p:blipFill>
        <p:spPr>
          <a:xfrm>
            <a:off x="4356100" y="1341438"/>
            <a:ext cx="3598863" cy="2087562"/>
          </a:xfrm>
          <a:prstGeom prst="rect">
            <a:avLst/>
          </a:prstGeom>
          <a:noFill/>
          <a:ln w="9525">
            <a:noFill/>
          </a:ln>
        </p:spPr>
      </p:pic>
      <p:sp>
        <p:nvSpPr>
          <p:cNvPr id="16393" name="TextBox 11"/>
          <p:cNvSpPr/>
          <p:nvPr>
            <p:custDataLst>
              <p:tags r:id="rId12"/>
            </p:custDataLst>
          </p:nvPr>
        </p:nvSpPr>
        <p:spPr>
          <a:xfrm>
            <a:off x="4211638" y="3429000"/>
            <a:ext cx="2425700" cy="276225"/>
          </a:xfrm>
          <a:prstGeom prst="rect">
            <a:avLst/>
          </a:prstGeom>
          <a:noFill/>
          <a:ln w="9525">
            <a:noFill/>
          </a:ln>
        </p:spPr>
        <p:txBody>
          <a:bodyPr wrap="none">
            <a:spAutoFit/>
          </a:bodyPr>
          <a:p>
            <a:r>
              <a:rPr lang="zh-CN" altLang="en-US" sz="1200" dirty="0">
                <a:solidFill>
                  <a:srgbClr val="000000"/>
                </a:solidFill>
                <a:latin typeface="Arial" panose="020B0604020202020204" pitchFamily="34" charset="0"/>
                <a:ea typeface="黑体" panose="02010609060101010101" pitchFamily="49" charset="-122"/>
                <a:sym typeface="Arial" panose="020B0604020202020204" pitchFamily="34" charset="0"/>
              </a:rPr>
              <a:t>上海市绿化和市容管理局  丁勤华</a:t>
            </a:r>
            <a:endParaRPr lang="zh-CN" altLang="en-US" sz="1200" dirty="0">
              <a:solidFill>
                <a:srgbClr val="000000"/>
              </a:solidFill>
              <a:latin typeface="Arial" panose="020B0604020202020204" pitchFamily="34" charset="0"/>
              <a:ea typeface="黑体" panose="02010609060101010101" pitchFamily="49" charset="-122"/>
              <a:sym typeface="Arial" panose="020B0604020202020204" pitchFamily="34" charset="0"/>
            </a:endParaRPr>
          </a:p>
        </p:txBody>
      </p:sp>
      <p:pic>
        <p:nvPicPr>
          <p:cNvPr id="16394" name="图片 10"/>
          <p:cNvPicPr preferRelativeResize="0"/>
          <p:nvPr>
            <p:custDataLst>
              <p:tags r:id="rId13"/>
            </p:custDataLst>
          </p:nvPr>
        </p:nvPicPr>
        <p:blipFill>
          <a:blip r:embed="rId14"/>
          <a:srcRect l="21271" t="35941" r="30139" b="22939"/>
          <a:stretch>
            <a:fillRect/>
          </a:stretch>
        </p:blipFill>
        <p:spPr>
          <a:xfrm>
            <a:off x="5003800" y="3757613"/>
            <a:ext cx="3600450" cy="2087562"/>
          </a:xfrm>
          <a:prstGeom prst="rect">
            <a:avLst/>
          </a:prstGeom>
          <a:noFill/>
          <a:ln w="9525">
            <a:noFill/>
          </a:ln>
        </p:spPr>
      </p:pic>
      <p:sp>
        <p:nvSpPr>
          <p:cNvPr id="16395" name="TextBox 13"/>
          <p:cNvSpPr/>
          <p:nvPr>
            <p:custDataLst>
              <p:tags r:id="rId15"/>
            </p:custDataLst>
          </p:nvPr>
        </p:nvSpPr>
        <p:spPr>
          <a:xfrm>
            <a:off x="1187450" y="5876925"/>
            <a:ext cx="1993900" cy="277813"/>
          </a:xfrm>
          <a:prstGeom prst="rect">
            <a:avLst/>
          </a:prstGeom>
          <a:noFill/>
          <a:ln w="9525">
            <a:noFill/>
          </a:ln>
        </p:spPr>
        <p:txBody>
          <a:bodyPr>
            <a:spAutoFit/>
          </a:bodyPr>
          <a:p>
            <a:r>
              <a:rPr lang="zh-CN" altLang="en-US" sz="1200" dirty="0">
                <a:solidFill>
                  <a:srgbClr val="000000"/>
                </a:solidFill>
                <a:latin typeface="Arial" panose="020B0604020202020204" pitchFamily="34" charset="0"/>
                <a:ea typeface="黑体" panose="02010609060101010101" pitchFamily="49" charset="-122"/>
                <a:sym typeface="Arial" panose="020B0604020202020204" pitchFamily="34" charset="0"/>
              </a:rPr>
              <a:t>清美道合规划设计院  王天</a:t>
            </a:r>
            <a:endParaRPr lang="zh-CN" altLang="en-US" sz="1200" dirty="0">
              <a:solidFill>
                <a:srgbClr val="000000"/>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6387" name="文本框 6"/>
          <p:cNvSpPr/>
          <p:nvPr/>
        </p:nvSpPr>
        <p:spPr>
          <a:xfrm>
            <a:off x="1042988" y="260350"/>
            <a:ext cx="4497387" cy="321945"/>
          </a:xfrm>
          <a:prstGeom prst="rect">
            <a:avLst/>
          </a:prstGeom>
          <a:noFill/>
          <a:ln w="9525">
            <a:noFill/>
          </a:ln>
        </p:spPr>
        <p:txBody>
          <a:bodyPr>
            <a:spAutoFit/>
          </a:bodyPr>
          <a:p>
            <a:r>
              <a:rPr lang="zh-CN" altLang="en-US" sz="1500" dirty="0">
                <a:solidFill>
                  <a:srgbClr val="3C8C92"/>
                </a:solidFill>
                <a:ea typeface="黑体" panose="02010609060101010101" pitchFamily="49" charset="-122"/>
                <a:sym typeface="Arial" panose="020B0604020202020204" pitchFamily="34" charset="0"/>
              </a:rPr>
              <a:t>《深圳市户外广告设施管理办法》</a:t>
            </a:r>
            <a:r>
              <a:rPr lang="zh-CN" altLang="en-US" sz="1500" dirty="0">
                <a:solidFill>
                  <a:srgbClr val="3C8C92"/>
                </a:solidFill>
                <a:ea typeface="黑体" panose="02010609060101010101" pitchFamily="49" charset="-122"/>
                <a:sym typeface="宋体" panose="02010600030101010101" pitchFamily="2" charset="-122"/>
              </a:rPr>
              <a:t>宣贯活动</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
        <p:nvSpPr>
          <p:cNvPr id="16389" name="文本框 4"/>
          <p:cNvSpPr/>
          <p:nvPr/>
        </p:nvSpPr>
        <p:spPr>
          <a:xfrm>
            <a:off x="479425" y="839788"/>
            <a:ext cx="4756150" cy="368300"/>
          </a:xfrm>
          <a:prstGeom prst="rect">
            <a:avLst/>
          </a:prstGeom>
          <a:noFill/>
          <a:ln w="9525">
            <a:noFill/>
          </a:ln>
        </p:spPr>
        <p:txBody>
          <a:bodyPr wrap="none">
            <a:spAutoFit/>
          </a:bodyPr>
          <a:p>
            <a:pPr algn="l"/>
            <a:r>
              <a:rPr lang="zh-CN" altLang="en-US" b="1"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a:t>
            </a:r>
            <a:r>
              <a:rPr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深圳市市容景观事务中心举行各所揭牌仪式</a:t>
            </a:r>
            <a:endParaRPr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0" name="图片 99"/>
          <p:cNvPicPr/>
          <p:nvPr>
            <p:custDataLst>
              <p:tags r:id="rId2"/>
            </p:custDataLst>
          </p:nvPr>
        </p:nvPicPr>
        <p:blipFill>
          <a:blip r:embed="rId3"/>
          <a:stretch>
            <a:fillRect/>
          </a:stretch>
        </p:blipFill>
        <p:spPr>
          <a:xfrm>
            <a:off x="539750" y="1339850"/>
            <a:ext cx="5000625" cy="4234180"/>
          </a:xfrm>
          <a:prstGeom prst="rect">
            <a:avLst/>
          </a:prstGeom>
          <a:noFill/>
          <a:ln w="9525">
            <a:noFill/>
          </a:ln>
        </p:spPr>
      </p:pic>
      <p:sp>
        <p:nvSpPr>
          <p:cNvPr id="4" name="文本框 3"/>
          <p:cNvSpPr txBox="1"/>
          <p:nvPr/>
        </p:nvSpPr>
        <p:spPr>
          <a:xfrm>
            <a:off x="5857240" y="1339850"/>
            <a:ext cx="2672080" cy="4234815"/>
          </a:xfrm>
          <a:prstGeom prst="rect">
            <a:avLst/>
          </a:prstGeom>
          <a:noFill/>
        </p:spPr>
        <p:txBody>
          <a:bodyPr wrap="square" rtlCol="0">
            <a:noAutofit/>
          </a:bodyPr>
          <a:p>
            <a:pPr>
              <a:lnSpc>
                <a:spcPts val="2300"/>
              </a:lnSpc>
            </a:pPr>
            <a:r>
              <a:rPr lang="en-US" altLang="zh-CN"/>
              <a:t>       </a:t>
            </a:r>
            <a:r>
              <a:rPr lang="zh-CN" altLang="en-US" sz="1600">
                <a:latin typeface="黑体" panose="02010609060101010101" pitchFamily="49" charset="-122"/>
                <a:ea typeface="黑体" panose="02010609060101010101" pitchFamily="49" charset="-122"/>
                <a:cs typeface="黑体" panose="02010609060101010101" pitchFamily="49" charset="-122"/>
              </a:rPr>
              <a:t>经</a:t>
            </a:r>
            <a:r>
              <a:rPr lang="zh-CN" altLang="en-US" sz="1600">
                <a:latin typeface="黑体" panose="02010609060101010101" pitchFamily="49" charset="-122"/>
                <a:ea typeface="黑体" panose="02010609060101010101" pitchFamily="49" charset="-122"/>
                <a:cs typeface="黑体" panose="02010609060101010101" pitchFamily="49" charset="-122"/>
                <a:sym typeface="+mn-ea"/>
              </a:rPr>
              <a:t>深圳</a:t>
            </a:r>
            <a:r>
              <a:rPr lang="zh-CN" altLang="en-US" sz="1600">
                <a:latin typeface="黑体" panose="02010609060101010101" pitchFamily="49" charset="-122"/>
                <a:ea typeface="黑体" panose="02010609060101010101" pitchFamily="49" charset="-122"/>
                <a:cs typeface="黑体" panose="02010609060101010101" pitchFamily="49" charset="-122"/>
              </a:rPr>
              <a:t>市委编委批复同意，原深圳市灯光环境管理中心正式更名为深圳市市容景观事务中心，在原有的城市道路照明、景观照明等相关职责上，新增户外广告、城市家具等管理的相关职责。</a:t>
            </a:r>
            <a:r>
              <a:rPr lang="en-US" altLang="zh-CN" sz="1600">
                <a:latin typeface="黑体" panose="02010609060101010101" pitchFamily="49" charset="-122"/>
                <a:ea typeface="黑体" panose="02010609060101010101" pitchFamily="49" charset="-122"/>
                <a:cs typeface="黑体" panose="02010609060101010101" pitchFamily="49" charset="-122"/>
              </a:rPr>
              <a:t>   </a:t>
            </a:r>
            <a:endParaRPr lang="en-US" altLang="zh-CN"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2022</a:t>
            </a:r>
            <a:r>
              <a:rPr lang="zh-CN" altLang="zh-CN" sz="1600">
                <a:latin typeface="黑体" panose="02010609060101010101" pitchFamily="49" charset="-122"/>
                <a:ea typeface="黑体" panose="02010609060101010101" pitchFamily="49" charset="-122"/>
                <a:cs typeface="黑体" panose="02010609060101010101" pitchFamily="49" charset="-122"/>
              </a:rPr>
              <a:t>年</a:t>
            </a:r>
            <a:r>
              <a:rPr lang="zh-CN" altLang="en-US" sz="1600">
                <a:latin typeface="黑体" panose="02010609060101010101" pitchFamily="49" charset="-122"/>
                <a:ea typeface="黑体" panose="02010609060101010101" pitchFamily="49" charset="-122"/>
                <a:cs typeface="黑体" panose="02010609060101010101" pitchFamily="49" charset="-122"/>
              </a:rPr>
              <a:t>11月17日上午，深圳市市容景观事务中心举行市容一到五所揭牌仪式。中心领导班子，综合部、人事部、各所相关负责同志共同参加揭牌仪式。</a:t>
            </a:r>
            <a:endParaRPr lang="zh-CN" altLang="en-US" sz="16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政策解读0"/>
          <p:cNvPicPr>
            <a:picLocks noChangeAspect="1"/>
          </p:cNvPicPr>
          <p:nvPr/>
        </p:nvPicPr>
        <p:blipFill>
          <a:blip r:embed="rId1"/>
          <a:stretch>
            <a:fillRect/>
          </a:stretch>
        </p:blipFill>
        <p:spPr>
          <a:xfrm>
            <a:off x="0" y="8890"/>
            <a:ext cx="9144000" cy="6839585"/>
          </a:xfrm>
          <a:prstGeom prst="rect">
            <a:avLst/>
          </a:prstGeom>
        </p:spPr>
      </p:pic>
      <p:sp>
        <p:nvSpPr>
          <p:cNvPr id="20483" name="文本框 4"/>
          <p:cNvSpPr/>
          <p:nvPr/>
        </p:nvSpPr>
        <p:spPr>
          <a:xfrm>
            <a:off x="339090" y="3838575"/>
            <a:ext cx="4905375" cy="373380"/>
          </a:xfrm>
          <a:prstGeom prst="rect">
            <a:avLst/>
          </a:prstGeom>
          <a:noFill/>
          <a:ln w="9525">
            <a:noFill/>
          </a:ln>
        </p:spPr>
        <p:txBody>
          <a:bodyPr>
            <a:spAutoFit/>
          </a:bodyPr>
          <a:p>
            <a:pPr>
              <a:lnSpc>
                <a:spcPts val="22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《深圳市户外广告设施管理办法》解读</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84" name="文本框 5"/>
          <p:cNvSpPr/>
          <p:nvPr/>
        </p:nvSpPr>
        <p:spPr>
          <a:xfrm>
            <a:off x="4770120" y="3838575"/>
            <a:ext cx="3824288" cy="373380"/>
          </a:xfrm>
          <a:prstGeom prst="rect">
            <a:avLst/>
          </a:prstGeom>
          <a:noFill/>
          <a:ln w="9525">
            <a:noFill/>
          </a:ln>
        </p:spPr>
        <p:txBody>
          <a:bodyPr>
            <a:spAutoFit/>
          </a:bodyPr>
          <a:p>
            <a:pPr>
              <a:lnSpc>
                <a:spcPts val="22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《深圳市户外广告设施设置指引》解读</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85" name="文本框 6"/>
          <p:cNvSpPr/>
          <p:nvPr/>
        </p:nvSpPr>
        <p:spPr>
          <a:xfrm>
            <a:off x="324803" y="5156200"/>
            <a:ext cx="4057650" cy="373380"/>
          </a:xfrm>
          <a:prstGeom prst="rect">
            <a:avLst/>
          </a:prstGeom>
          <a:noFill/>
          <a:ln w="9525">
            <a:noFill/>
          </a:ln>
        </p:spPr>
        <p:txBody>
          <a:bodyPr>
            <a:spAutoFit/>
          </a:bodyPr>
          <a:p>
            <a:pPr>
              <a:lnSpc>
                <a:spcPts val="22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《深圳市建筑楼宇标识设置指引》解读</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86" name="文本框 7"/>
          <p:cNvSpPr/>
          <p:nvPr/>
        </p:nvSpPr>
        <p:spPr>
          <a:xfrm>
            <a:off x="4771390" y="5156200"/>
            <a:ext cx="4056380" cy="373380"/>
          </a:xfrm>
          <a:prstGeom prst="rect">
            <a:avLst/>
          </a:prstGeom>
          <a:noFill/>
          <a:ln w="9525">
            <a:noFill/>
          </a:ln>
        </p:spPr>
        <p:txBody>
          <a:bodyPr wrap="square">
            <a:spAutoFit/>
          </a:bodyPr>
          <a:p>
            <a:pPr>
              <a:lnSpc>
                <a:spcPts val="22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《深圳市户外广告设施设置负面清单》解读</a:t>
            </a:r>
            <a:endParaRPr lang="zh-CN" altLang="en-US" dirty="0">
              <a:latin typeface="Arial" panose="020B0604020202020204" pitchFamily="34" charset="0"/>
              <a:ea typeface="黑体" panose="02010609060101010101" pitchFamily="49" charset="-122"/>
            </a:endParaRPr>
          </a:p>
        </p:txBody>
      </p:sp>
      <p:sp>
        <p:nvSpPr>
          <p:cNvPr id="20487" name="文本框 1"/>
          <p:cNvSpPr/>
          <p:nvPr/>
        </p:nvSpPr>
        <p:spPr>
          <a:xfrm>
            <a:off x="1044575" y="260350"/>
            <a:ext cx="4497388" cy="321945"/>
          </a:xfrm>
          <a:prstGeom prst="rect">
            <a:avLst/>
          </a:prstGeom>
          <a:noFill/>
          <a:ln w="9525">
            <a:noFill/>
          </a:ln>
        </p:spPr>
        <p:txBody>
          <a:bodyPr>
            <a:spAutoFit/>
          </a:bodyPr>
          <a:p>
            <a:r>
              <a:rPr lang="zh-CN" altLang="en-US" sz="1500" dirty="0">
                <a:solidFill>
                  <a:srgbClr val="3C8C92"/>
                </a:solidFill>
                <a:ea typeface="黑体" panose="02010609060101010101" pitchFamily="49" charset="-122"/>
                <a:sym typeface="Arial" panose="020B0604020202020204" pitchFamily="34" charset="0"/>
              </a:rPr>
              <a:t>《深圳市户外广告设施管理办法》</a:t>
            </a:r>
            <a:r>
              <a:rPr lang="zh-CN" altLang="en-US" sz="1500" dirty="0">
                <a:solidFill>
                  <a:srgbClr val="3C8C92"/>
                </a:solidFill>
                <a:ea typeface="黑体" panose="02010609060101010101" pitchFamily="49" charset="-122"/>
                <a:sym typeface="宋体" panose="02010600030101010101" pitchFamily="2" charset="-122"/>
              </a:rPr>
              <a:t>宣贯活动</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图片 3" descr="1.简介概况.2"/>
          <p:cNvPicPr>
            <a:picLocks noChangeAspect="1"/>
          </p:cNvPicPr>
          <p:nvPr>
            <p:custDataLst>
              <p:tags r:id="rId1"/>
            </p:custDataLst>
          </p:nvPr>
        </p:nvPicPr>
        <p:blipFill>
          <a:blip r:embed="rId2"/>
          <a:stretch>
            <a:fillRect/>
          </a:stretch>
        </p:blipFill>
        <p:spPr>
          <a:xfrm>
            <a:off x="0" y="0"/>
            <a:ext cx="9144000" cy="6838950"/>
          </a:xfrm>
          <a:prstGeom prst="rect">
            <a:avLst/>
          </a:prstGeom>
          <a:noFill/>
          <a:ln w="9525">
            <a:noFill/>
          </a:ln>
        </p:spPr>
      </p:pic>
      <p:pic>
        <p:nvPicPr>
          <p:cNvPr id="3" name="图片 2" descr="A"/>
          <p:cNvPicPr>
            <a:picLocks noChangeAspect="1"/>
          </p:cNvPicPr>
          <p:nvPr/>
        </p:nvPicPr>
        <p:blipFill>
          <a:blip r:embed="rId3"/>
          <a:stretch>
            <a:fillRect/>
          </a:stretch>
        </p:blipFill>
        <p:spPr>
          <a:xfrm>
            <a:off x="0" y="10160"/>
            <a:ext cx="9144000" cy="6837045"/>
          </a:xfrm>
          <a:prstGeom prst="rect">
            <a:avLst/>
          </a:prstGeom>
        </p:spPr>
      </p:pic>
      <p:sp>
        <p:nvSpPr>
          <p:cNvPr id="20487" name="文本框 1"/>
          <p:cNvSpPr/>
          <p:nvPr>
            <p:custDataLst>
              <p:tags r:id="rId4"/>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ea typeface="黑体" panose="02010609060101010101" pitchFamily="49" charset="-122"/>
                <a:sym typeface="Arial" panose="020B0604020202020204" pitchFamily="34" charset="0"/>
              </a:rPr>
              <a:t>A</a:t>
            </a:r>
            <a:r>
              <a:rPr lang="zh-CN" altLang="en-US" sz="1500" dirty="0">
                <a:solidFill>
                  <a:srgbClr val="3C8C92"/>
                </a:solidFill>
                <a:ea typeface="黑体" panose="02010609060101010101" pitchFamily="49" charset="-122"/>
                <a:sym typeface="Arial" panose="020B0604020202020204" pitchFamily="34" charset="0"/>
              </a:rPr>
              <a:t>《深圳市户外广告设施管理办法》政策解读</a:t>
            </a:r>
            <a:endPar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endParaRPr>
          </a:p>
        </p:txBody>
      </p:sp>
      <p:sp>
        <p:nvSpPr>
          <p:cNvPr id="7" name="文本框 6"/>
          <p:cNvSpPr txBox="1"/>
          <p:nvPr/>
        </p:nvSpPr>
        <p:spPr>
          <a:xfrm>
            <a:off x="548640" y="3129280"/>
            <a:ext cx="8127365" cy="3041015"/>
          </a:xfrm>
          <a:prstGeom prst="rect">
            <a:avLst/>
          </a:prstGeom>
          <a:noFill/>
        </p:spPr>
        <p:txBody>
          <a:bodyPr wrap="square" rtlCol="0">
            <a:spAutoFit/>
          </a:bodyPr>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城市的建筑、绿化、道路、公共设施(交通、照明、通讯、消防等)、户外广告以及户外标识等，共同构成了城市的环境形象。户外广告标识和景观照明是城市环境形象构成中比较活跃的两个主要因素，二者之间有共性也有个性，他们之间既相互独立又相互依存。</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zh-CN" altLang="en-US" sz="1600">
                <a:latin typeface="黑体" panose="02010609060101010101" pitchFamily="49" charset="-122"/>
                <a:ea typeface="黑体" panose="02010609060101010101" pitchFamily="49" charset="-122"/>
                <a:cs typeface="黑体" panose="02010609060101010101" pitchFamily="49" charset="-122"/>
              </a:rPr>
              <a:t> </a:t>
            </a:r>
            <a:r>
              <a:rPr lang="en-US" altLang="zh-CN" sz="1600">
                <a:latin typeface="黑体" panose="02010609060101010101" pitchFamily="49" charset="-122"/>
                <a:ea typeface="黑体" panose="02010609060101010101" pitchFamily="49" charset="-122"/>
                <a:cs typeface="黑体" panose="02010609060101010101" pitchFamily="49" charset="-122"/>
              </a:rPr>
              <a:t>   为了贯彻落实习近平总书记关于城市治理体系和治理能力现代化的重要论述精神，落实“放管服”改革要求，把握好城市勃勃生机和秩序井然之间的关系，通过精细化的管理充分发挥城市活力，有必要进一步优化户外广告设施管理体制。《深圳市户外广告设施管理办法》（以下简称《办法》）公布，对户外广告设施定义、户外广告设施范围、审批程序等内容进行了明确规定。《办法》自2023年1月1日起施行。《深圳市户外广告管理办法》（以下简称原《办法》）同时废止。</a:t>
            </a:r>
            <a:endParaRPr lang="en-US" altLang="zh-CN"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endParaRPr lang="en-US" altLang="zh-CN" sz="16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6387" name="文本框 6"/>
          <p:cNvSpPr/>
          <p:nvPr/>
        </p:nvSpPr>
        <p:spPr>
          <a:xfrm>
            <a:off x="1042988" y="260350"/>
            <a:ext cx="4497387" cy="321945"/>
          </a:xfrm>
          <a:prstGeom prst="rect">
            <a:avLst/>
          </a:prstGeom>
          <a:noFill/>
          <a:ln w="9525">
            <a:noFill/>
          </a:ln>
        </p:spPr>
        <p:txBody>
          <a:bodyPr>
            <a:spAutoFit/>
          </a:bodyPr>
          <a:p>
            <a:r>
              <a:rPr lang="en-US" altLang="zh-CN" sz="1500" dirty="0">
                <a:solidFill>
                  <a:srgbClr val="3C8C92"/>
                </a:solidFill>
                <a:ea typeface="黑体" panose="02010609060101010101" pitchFamily="49" charset="-122"/>
                <a:sym typeface="Arial" panose="020B0604020202020204" pitchFamily="34" charset="0"/>
              </a:rPr>
              <a:t>A </a:t>
            </a:r>
            <a:r>
              <a:rPr lang="zh-CN" altLang="en-US" sz="1500" dirty="0">
                <a:solidFill>
                  <a:srgbClr val="3C8C92"/>
                </a:solidFill>
                <a:ea typeface="黑体" panose="02010609060101010101" pitchFamily="49" charset="-122"/>
                <a:sym typeface="Arial" panose="020B0604020202020204" pitchFamily="34" charset="0"/>
              </a:rPr>
              <a:t>《深圳市户外广告设施管理办法》政策解读</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
        <p:nvSpPr>
          <p:cNvPr id="16389" name="文本框 4"/>
          <p:cNvSpPr/>
          <p:nvPr/>
        </p:nvSpPr>
        <p:spPr>
          <a:xfrm>
            <a:off x="479425" y="839788"/>
            <a:ext cx="4298950" cy="368300"/>
          </a:xfrm>
          <a:prstGeom prst="rect">
            <a:avLst/>
          </a:prstGeom>
          <a:noFill/>
          <a:ln w="9525">
            <a:noFill/>
          </a:ln>
        </p:spPr>
        <p:txBody>
          <a:bodyPr wrap="none">
            <a:spAutoFit/>
          </a:bodyPr>
          <a:p>
            <a:pPr algn="l"/>
            <a:r>
              <a:rPr lang="zh-CN" altLang="en-US" b="1"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a:t>
            </a:r>
            <a:r>
              <a:rPr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《深圳市户外广告设施管理办法》公布</a:t>
            </a:r>
            <a:endParaRPr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descr="IMG_20230404_165049"/>
          <p:cNvPicPr/>
          <p:nvPr/>
        </p:nvPicPr>
        <p:blipFill>
          <a:blip r:embed="rId2"/>
          <a:srcRect l="5566" r="7443"/>
          <a:stretch>
            <a:fillRect/>
          </a:stretch>
        </p:blipFill>
        <p:spPr>
          <a:xfrm>
            <a:off x="3637915" y="1339850"/>
            <a:ext cx="2927350" cy="4455795"/>
          </a:xfrm>
          <a:prstGeom prst="rect">
            <a:avLst/>
          </a:prstGeom>
        </p:spPr>
      </p:pic>
      <p:pic>
        <p:nvPicPr>
          <p:cNvPr id="3" name="图片 2" descr="IMG_20230404_170800"/>
          <p:cNvPicPr/>
          <p:nvPr/>
        </p:nvPicPr>
        <p:blipFill>
          <a:blip r:embed="rId3"/>
          <a:stretch>
            <a:fillRect/>
          </a:stretch>
        </p:blipFill>
        <p:spPr>
          <a:xfrm>
            <a:off x="611505" y="1339850"/>
            <a:ext cx="2928620" cy="4455795"/>
          </a:xfrm>
          <a:prstGeom prst="rect">
            <a:avLst/>
          </a:prstGeom>
        </p:spPr>
      </p:pic>
      <p:sp>
        <p:nvSpPr>
          <p:cNvPr id="4" name="文本框 3"/>
          <p:cNvSpPr txBox="1"/>
          <p:nvPr>
            <p:custDataLst>
              <p:tags r:id="rId4"/>
            </p:custDataLst>
          </p:nvPr>
        </p:nvSpPr>
        <p:spPr>
          <a:xfrm>
            <a:off x="6731000" y="1339850"/>
            <a:ext cx="1896110" cy="4455795"/>
          </a:xfrm>
          <a:prstGeom prst="rect">
            <a:avLst/>
          </a:prstGeom>
          <a:noFill/>
        </p:spPr>
        <p:txBody>
          <a:bodyPr wrap="square" rtlCol="0">
            <a:noAutofit/>
          </a:bodyPr>
          <a:p>
            <a:pPr>
              <a:lnSpc>
                <a:spcPts val="2300"/>
              </a:lnSpc>
            </a:pPr>
            <a:r>
              <a:rPr lang="en-US" altLang="zh-CN"/>
              <a:t>       </a:t>
            </a:r>
            <a:r>
              <a:rPr lang="zh-CN" altLang="en-US" sz="1600">
                <a:latin typeface="黑体" panose="02010609060101010101" pitchFamily="49" charset="-122"/>
                <a:ea typeface="黑体" panose="02010609060101010101" pitchFamily="49" charset="-122"/>
                <a:cs typeface="黑体" panose="02010609060101010101" pitchFamily="49" charset="-122"/>
              </a:rPr>
              <a:t>《深圳市户外广告设施管理办法》已经2022年8月18日深圳市人民政府七届51次常务会议审议通过，现予公布，自2023年1月1日起施行。2013年7月深圳市人民政府令第251号发布，2018年1月深圳市人民政府令第303号修订发布的《深圳市户外广告管理办法》同时废止。</a:t>
            </a:r>
            <a:endParaRPr lang="zh-CN" altLang="en-US" sz="16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7411" name="文本框 6"/>
          <p:cNvSpPr/>
          <p:nvPr/>
        </p:nvSpPr>
        <p:spPr>
          <a:xfrm>
            <a:off x="1042988" y="260350"/>
            <a:ext cx="4497387" cy="321945"/>
          </a:xfrm>
          <a:prstGeom prst="rect">
            <a:avLst/>
          </a:prstGeom>
          <a:noFill/>
          <a:ln w="9525">
            <a:noFill/>
          </a:ln>
        </p:spPr>
        <p:txBody>
          <a:bodyPr>
            <a:spAutoFit/>
          </a:bodyPr>
          <a:p>
            <a:r>
              <a:rPr lang="en-US" altLang="zh-CN" sz="1500" dirty="0">
                <a:solidFill>
                  <a:srgbClr val="3C8C92"/>
                </a:solidFill>
                <a:ea typeface="黑体" panose="02010609060101010101" pitchFamily="49" charset="-122"/>
                <a:sym typeface="Arial" panose="020B0604020202020204" pitchFamily="34" charset="0"/>
              </a:rPr>
              <a:t>A</a:t>
            </a:r>
            <a:r>
              <a:rPr lang="zh-CN" altLang="en-US" sz="1500" dirty="0">
                <a:solidFill>
                  <a:srgbClr val="3C8C92"/>
                </a:solidFill>
                <a:ea typeface="黑体" panose="02010609060101010101" pitchFamily="49" charset="-122"/>
                <a:sym typeface="Arial" panose="020B0604020202020204" pitchFamily="34" charset="0"/>
              </a:rPr>
              <a:t>《深圳市户外广告设施管理办法》政策解读</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
        <p:nvSpPr>
          <p:cNvPr id="17415" name="文本框 4"/>
          <p:cNvSpPr/>
          <p:nvPr/>
        </p:nvSpPr>
        <p:spPr>
          <a:xfrm>
            <a:off x="479425" y="839788"/>
            <a:ext cx="4984750" cy="368300"/>
          </a:xfrm>
          <a:prstGeom prst="rect">
            <a:avLst/>
          </a:prstGeom>
          <a:noFill/>
          <a:ln w="9525">
            <a:noFill/>
          </a:ln>
        </p:spPr>
        <p:txBody>
          <a:bodyPr wrap="none">
            <a:spAutoFit/>
          </a:bodyPr>
          <a:p>
            <a:pPr algn="l"/>
            <a:r>
              <a:rPr lang="zh-CN" altLang="en-US" b="1"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a:t>
            </a:r>
            <a:r>
              <a:rPr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rPr>
              <a:t>《深圳市户外广告设施管理办法》的政策解读</a:t>
            </a:r>
            <a:endParaRPr dirty="0">
              <a:solidFill>
                <a:srgbClr val="44969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descr="政策解读1"/>
          <p:cNvPicPr/>
          <p:nvPr/>
        </p:nvPicPr>
        <p:blipFill>
          <a:blip r:embed="rId2"/>
          <a:stretch>
            <a:fillRect/>
          </a:stretch>
        </p:blipFill>
        <p:spPr>
          <a:xfrm>
            <a:off x="539750" y="1525446"/>
            <a:ext cx="2520000" cy="3283126"/>
          </a:xfrm>
          <a:prstGeom prst="rect">
            <a:avLst/>
          </a:prstGeom>
        </p:spPr>
      </p:pic>
      <p:pic>
        <p:nvPicPr>
          <p:cNvPr id="3" name="图片 2" descr="政策解读2"/>
          <p:cNvPicPr/>
          <p:nvPr/>
        </p:nvPicPr>
        <p:blipFill>
          <a:blip r:embed="rId3"/>
          <a:stretch>
            <a:fillRect/>
          </a:stretch>
        </p:blipFill>
        <p:spPr>
          <a:xfrm>
            <a:off x="3276285" y="1525446"/>
            <a:ext cx="2519680" cy="4349115"/>
          </a:xfrm>
          <a:prstGeom prst="rect">
            <a:avLst/>
          </a:prstGeom>
        </p:spPr>
      </p:pic>
      <p:pic>
        <p:nvPicPr>
          <p:cNvPr id="4" name="图片 3" descr="政策解读3"/>
          <p:cNvPicPr/>
          <p:nvPr/>
        </p:nvPicPr>
        <p:blipFill>
          <a:blip r:embed="rId4"/>
          <a:stretch>
            <a:fillRect/>
          </a:stretch>
        </p:blipFill>
        <p:spPr>
          <a:xfrm>
            <a:off x="6012500" y="1525446"/>
            <a:ext cx="2519680" cy="46875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7411" name="文本框 6"/>
          <p:cNvSpPr/>
          <p:nvPr/>
        </p:nvSpPr>
        <p:spPr>
          <a:xfrm>
            <a:off x="1042988" y="260350"/>
            <a:ext cx="4497387" cy="321945"/>
          </a:xfrm>
          <a:prstGeom prst="rect">
            <a:avLst/>
          </a:prstGeom>
          <a:noFill/>
          <a:ln w="9525">
            <a:noFill/>
          </a:ln>
        </p:spPr>
        <p:txBody>
          <a:bodyPr>
            <a:spAutoFit/>
          </a:bodyPr>
          <a:p>
            <a:r>
              <a:rPr lang="en-US" altLang="zh-CN" sz="1500" dirty="0">
                <a:solidFill>
                  <a:srgbClr val="3C8C92"/>
                </a:solidFill>
                <a:ea typeface="黑体" panose="02010609060101010101" pitchFamily="49" charset="-122"/>
                <a:sym typeface="Arial" panose="020B0604020202020204" pitchFamily="34" charset="0"/>
              </a:rPr>
              <a:t>A</a:t>
            </a:r>
            <a:r>
              <a:rPr lang="zh-CN" altLang="en-US" sz="1500" dirty="0">
                <a:solidFill>
                  <a:srgbClr val="3C8C92"/>
                </a:solidFill>
                <a:ea typeface="黑体" panose="02010609060101010101" pitchFamily="49" charset="-122"/>
                <a:sym typeface="Arial" panose="020B0604020202020204" pitchFamily="34" charset="0"/>
              </a:rPr>
              <a:t>《深圳市户外广告设施管理办法》政策解读</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pic>
        <p:nvPicPr>
          <p:cNvPr id="5" name="图片 4" descr="政策解读4"/>
          <p:cNvPicPr/>
          <p:nvPr/>
        </p:nvPicPr>
        <p:blipFill>
          <a:blip r:embed="rId2"/>
          <a:stretch>
            <a:fillRect/>
          </a:stretch>
        </p:blipFill>
        <p:spPr>
          <a:xfrm>
            <a:off x="610870" y="972185"/>
            <a:ext cx="2520000" cy="4932546"/>
          </a:xfrm>
          <a:prstGeom prst="rect">
            <a:avLst/>
          </a:prstGeom>
        </p:spPr>
      </p:pic>
      <p:pic>
        <p:nvPicPr>
          <p:cNvPr id="6" name="图片 5" descr="政策解读5"/>
          <p:cNvPicPr/>
          <p:nvPr/>
        </p:nvPicPr>
        <p:blipFill>
          <a:blip r:embed="rId3"/>
          <a:stretch>
            <a:fillRect/>
          </a:stretch>
        </p:blipFill>
        <p:spPr>
          <a:xfrm>
            <a:off x="3347405" y="972185"/>
            <a:ext cx="2519680" cy="4591414"/>
          </a:xfrm>
          <a:prstGeom prst="rect">
            <a:avLst/>
          </a:prstGeom>
        </p:spPr>
      </p:pic>
      <p:pic>
        <p:nvPicPr>
          <p:cNvPr id="7" name="图片 6" descr="政策解读6"/>
          <p:cNvPicPr/>
          <p:nvPr/>
        </p:nvPicPr>
        <p:blipFill>
          <a:blip r:embed="rId4"/>
          <a:stretch>
            <a:fillRect/>
          </a:stretch>
        </p:blipFill>
        <p:spPr>
          <a:xfrm>
            <a:off x="6083620" y="972185"/>
            <a:ext cx="2519680" cy="52851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7411" name="文本框 6"/>
          <p:cNvSpPr/>
          <p:nvPr/>
        </p:nvSpPr>
        <p:spPr>
          <a:xfrm>
            <a:off x="1042988" y="260350"/>
            <a:ext cx="4497387" cy="321945"/>
          </a:xfrm>
          <a:prstGeom prst="rect">
            <a:avLst/>
          </a:prstGeom>
          <a:noFill/>
          <a:ln w="9525">
            <a:noFill/>
          </a:ln>
        </p:spPr>
        <p:txBody>
          <a:bodyPr>
            <a:spAutoFit/>
          </a:bodyPr>
          <a:p>
            <a:r>
              <a:rPr lang="en-US" altLang="zh-CN" sz="1500" dirty="0">
                <a:solidFill>
                  <a:srgbClr val="3C8C92"/>
                </a:solidFill>
                <a:ea typeface="黑体" panose="02010609060101010101" pitchFamily="49" charset="-122"/>
                <a:sym typeface="Arial" panose="020B0604020202020204" pitchFamily="34" charset="0"/>
              </a:rPr>
              <a:t>A</a:t>
            </a:r>
            <a:r>
              <a:rPr lang="zh-CN" altLang="en-US" sz="1500" dirty="0">
                <a:solidFill>
                  <a:srgbClr val="3C8C92"/>
                </a:solidFill>
                <a:ea typeface="黑体" panose="02010609060101010101" pitchFamily="49" charset="-122"/>
                <a:sym typeface="Arial" panose="020B0604020202020204" pitchFamily="34" charset="0"/>
              </a:rPr>
              <a:t>《深圳市户外广告设施管理办法》政策解读</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pic>
        <p:nvPicPr>
          <p:cNvPr id="2" name="图片 1" descr="HTT[%~RGB1ORC[B`$$4TU1F"/>
          <p:cNvPicPr>
            <a:picLocks noChangeAspect="1"/>
          </p:cNvPicPr>
          <p:nvPr/>
        </p:nvPicPr>
        <p:blipFill>
          <a:blip r:embed="rId2"/>
          <a:stretch>
            <a:fillRect/>
          </a:stretch>
        </p:blipFill>
        <p:spPr>
          <a:xfrm>
            <a:off x="467360" y="908685"/>
            <a:ext cx="5400000" cy="837387"/>
          </a:xfrm>
          <a:prstGeom prst="rect">
            <a:avLst/>
          </a:prstGeom>
        </p:spPr>
      </p:pic>
      <p:sp>
        <p:nvSpPr>
          <p:cNvPr id="8" name="文本框 7"/>
          <p:cNvSpPr txBox="1"/>
          <p:nvPr/>
        </p:nvSpPr>
        <p:spPr>
          <a:xfrm>
            <a:off x="450215" y="1837055"/>
            <a:ext cx="8143875" cy="3335655"/>
          </a:xfrm>
          <a:prstGeom prst="rect">
            <a:avLst/>
          </a:prstGeom>
          <a:noFill/>
        </p:spPr>
        <p:txBody>
          <a:bodyPr wrap="square" rtlCol="0">
            <a:spAutoFit/>
          </a:bodyPr>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据了解，原《办法》的适用范围包括户外广告内容发布和广告设施管理。近年来，国家先后修订了《广告法》《城市市容和环境卫生管理条例》等法律法规，将户外广告内容和户外广告设施区分管理。</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参照北京、上海、广州等地陆续出台法规、规章等专门针对户外广告设施的设置进行专门规范的做法，《办法》明确本次立法规范的对象为“户外广告设施”及其设置活动，不再将广告内容的监管工作纳入立法调整范围。</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户外广告设施的定义可以从载体、形式、类型、位置、设施设置行为等多种维度作为切入点，但没有唯一标准。从便于行业管理和操作实际等角度考虑，《办法》将“户外广告设施”定义为“具有户外可视性且面向公共空间的商业性或者公益性广告的设施”，进一步厘清了市城管部门对户外广告的监管边界，即具有户外可视性且面向公共空间的户外广告纳入市城管部门的监管范围。</a:t>
            </a:r>
            <a:endParaRPr lang="zh-CN" altLang="en-US" sz="16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7411" name="文本框 6"/>
          <p:cNvSpPr/>
          <p:nvPr/>
        </p:nvSpPr>
        <p:spPr>
          <a:xfrm>
            <a:off x="1042988" y="260350"/>
            <a:ext cx="4497387" cy="321945"/>
          </a:xfrm>
          <a:prstGeom prst="rect">
            <a:avLst/>
          </a:prstGeom>
          <a:noFill/>
          <a:ln w="9525">
            <a:noFill/>
          </a:ln>
        </p:spPr>
        <p:txBody>
          <a:bodyPr>
            <a:spAutoFit/>
          </a:bodyPr>
          <a:p>
            <a:r>
              <a:rPr lang="en-US" altLang="zh-CN" sz="1500" dirty="0">
                <a:solidFill>
                  <a:srgbClr val="3C8C92"/>
                </a:solidFill>
                <a:ea typeface="黑体" panose="02010609060101010101" pitchFamily="49" charset="-122"/>
                <a:sym typeface="Arial" panose="020B0604020202020204" pitchFamily="34" charset="0"/>
              </a:rPr>
              <a:t>A</a:t>
            </a:r>
            <a:r>
              <a:rPr lang="zh-CN" altLang="en-US" sz="1500" dirty="0">
                <a:solidFill>
                  <a:srgbClr val="3C8C92"/>
                </a:solidFill>
                <a:ea typeface="黑体" panose="02010609060101010101" pitchFamily="49" charset="-122"/>
                <a:sym typeface="Arial" panose="020B0604020202020204" pitchFamily="34" charset="0"/>
              </a:rPr>
              <a:t>《深圳市户外广告设施管理办法》政策解读</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pic>
        <p:nvPicPr>
          <p:cNvPr id="3" name="图片 2" descr="1T}FEY(3XFX4PW297U(FQCN"/>
          <p:cNvPicPr>
            <a:picLocks noChangeAspect="1"/>
          </p:cNvPicPr>
          <p:nvPr/>
        </p:nvPicPr>
        <p:blipFill>
          <a:blip r:embed="rId2"/>
          <a:stretch>
            <a:fillRect/>
          </a:stretch>
        </p:blipFill>
        <p:spPr>
          <a:xfrm>
            <a:off x="467360" y="883285"/>
            <a:ext cx="5400000" cy="881633"/>
          </a:xfrm>
          <a:prstGeom prst="rect">
            <a:avLst/>
          </a:prstGeom>
        </p:spPr>
      </p:pic>
      <p:sp>
        <p:nvSpPr>
          <p:cNvPr id="8" name="文本框 7"/>
          <p:cNvSpPr txBox="1"/>
          <p:nvPr/>
        </p:nvSpPr>
        <p:spPr>
          <a:xfrm>
            <a:off x="521970" y="1908810"/>
            <a:ext cx="8143875" cy="2745740"/>
          </a:xfrm>
          <a:prstGeom prst="rect">
            <a:avLst/>
          </a:prstGeom>
          <a:noFill/>
        </p:spPr>
        <p:txBody>
          <a:bodyPr wrap="square" rtlCol="0">
            <a:spAutoFit/>
          </a:bodyPr>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为了避免“一刀切”的管理，《办法》在兼顾大型户外广告安全管理和实际需求的同时，明确了对设置大型户外广告设施的予以审批，一楼门楣招牌予以备案，以及非大型户外广告、公交车、出租车（含网约车）、货车及其他车身广告按照设置指引要求自行设置，工地围墙广告设施和公交候车亭广告设施按照有关部门要求设置等不同的管理措施。</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办法》结合证明事项清理要求，取消了原先要求的“营业执照”“身份证”等证明材料；同时，考虑到加强大型户外广告设施的安全保障，规定了新建外挂式大型户外广告设施首次申请设置的，以及具有钢结构、电气设备的大型户外广告设施设置期限届满需延期时需要提供“具有安全检测资质机构出具的安全检测报告”。</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此外，《办法》还规定，户外广告设施审批周期大幅缩短为7个工作日内。</a:t>
            </a:r>
            <a:endParaRPr lang="zh-CN" altLang="en-US" sz="16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图片 3" descr="1.简介概况.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17411" name="文本框 6"/>
          <p:cNvSpPr/>
          <p:nvPr/>
        </p:nvSpPr>
        <p:spPr>
          <a:xfrm>
            <a:off x="1042988" y="260350"/>
            <a:ext cx="4497387" cy="321945"/>
          </a:xfrm>
          <a:prstGeom prst="rect">
            <a:avLst/>
          </a:prstGeom>
          <a:noFill/>
          <a:ln w="9525">
            <a:noFill/>
          </a:ln>
        </p:spPr>
        <p:txBody>
          <a:bodyPr>
            <a:spAutoFit/>
          </a:bodyPr>
          <a:p>
            <a:r>
              <a:rPr lang="en-US" altLang="zh-CN" sz="1500" dirty="0">
                <a:solidFill>
                  <a:srgbClr val="3C8C92"/>
                </a:solidFill>
                <a:ea typeface="黑体" panose="02010609060101010101" pitchFamily="49" charset="-122"/>
                <a:sym typeface="Arial" panose="020B0604020202020204" pitchFamily="34" charset="0"/>
              </a:rPr>
              <a:t>A</a:t>
            </a:r>
            <a:r>
              <a:rPr lang="zh-CN" altLang="en-US" sz="1500" dirty="0">
                <a:solidFill>
                  <a:srgbClr val="3C8C92"/>
                </a:solidFill>
                <a:ea typeface="黑体" panose="02010609060101010101" pitchFamily="49" charset="-122"/>
                <a:sym typeface="Arial" panose="020B0604020202020204" pitchFamily="34" charset="0"/>
              </a:rPr>
              <a:t>《深圳市户外广告设施管理办法》政策解读</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pic>
        <p:nvPicPr>
          <p:cNvPr id="4" name="图片 3" descr="L7VRVH(7@8UAYT{EZ)M0F0T"/>
          <p:cNvPicPr>
            <a:picLocks noChangeAspect="1"/>
          </p:cNvPicPr>
          <p:nvPr/>
        </p:nvPicPr>
        <p:blipFill>
          <a:blip r:embed="rId2"/>
          <a:stretch>
            <a:fillRect/>
          </a:stretch>
        </p:blipFill>
        <p:spPr>
          <a:xfrm>
            <a:off x="488315" y="920115"/>
            <a:ext cx="5400000" cy="866870"/>
          </a:xfrm>
          <a:prstGeom prst="rect">
            <a:avLst/>
          </a:prstGeom>
        </p:spPr>
      </p:pic>
      <p:sp>
        <p:nvSpPr>
          <p:cNvPr id="8" name="文本框 7"/>
          <p:cNvSpPr txBox="1"/>
          <p:nvPr/>
        </p:nvSpPr>
        <p:spPr>
          <a:xfrm>
            <a:off x="521970" y="1908810"/>
            <a:ext cx="8143875" cy="2451100"/>
          </a:xfrm>
          <a:prstGeom prst="rect">
            <a:avLst/>
          </a:prstGeom>
          <a:noFill/>
        </p:spPr>
        <p:txBody>
          <a:bodyPr wrap="square" rtlCol="0">
            <a:spAutoFit/>
          </a:bodyPr>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原《办法》对利用户外广告设施发布公益广告的规定过于笼统，在操作上缺乏明确规定。为此，《办法》延续了《关于进一步加强户外公益广告宣传工作的实施办法》（深府办函〔2012〕78号）、《深圳市公益广告促进和管理暂行办法》（深宣通〔2019〕42号）等做法，明确发布公益广告的，应当利用现有户外广告设施进行发布，不另设展板、道旗、横幅等设施。</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a:lnSpc>
                <a:spcPts val="2300"/>
              </a:lnSpc>
            </a:pPr>
            <a:r>
              <a:rPr lang="en-US" altLang="zh-CN"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为了兼顾可操作性和设置人宣传公益广告的积极性，《办法》同时规定了公益广告刊播时长占比（免费刊播公益广告时间不少于刊播总时长的20%)、累计发布时间(一个自然年度累计不少于60日免费发布）和版面占比（公益广告版面比例不低于所在版面的25%）。</a:t>
            </a:r>
            <a:endParaRPr lang="zh-CN" altLang="en-US" sz="16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B"/>
          <p:cNvPicPr>
            <a:picLocks noChangeAspect="1"/>
          </p:cNvPicPr>
          <p:nvPr/>
        </p:nvPicPr>
        <p:blipFill>
          <a:blip r:embed="rId1"/>
          <a:stretch>
            <a:fillRect/>
          </a:stretch>
        </p:blipFill>
        <p:spPr>
          <a:xfrm>
            <a:off x="0" y="8890"/>
            <a:ext cx="9144000" cy="6839585"/>
          </a:xfrm>
          <a:prstGeom prst="rect">
            <a:avLst/>
          </a:prstGeom>
        </p:spPr>
      </p:pic>
      <p:sp>
        <p:nvSpPr>
          <p:cNvPr id="21507" name="文本框 3"/>
          <p:cNvSpPr/>
          <p:nvPr/>
        </p:nvSpPr>
        <p:spPr>
          <a:xfrm>
            <a:off x="442913" y="2936875"/>
            <a:ext cx="8234362" cy="2605088"/>
          </a:xfrm>
          <a:prstGeom prst="rect">
            <a:avLst/>
          </a:prstGeom>
          <a:noFill/>
          <a:ln w="9525">
            <a:noFill/>
          </a:ln>
        </p:spPr>
        <p:txBody>
          <a:bodyPr>
            <a:spAutoFit/>
          </a:bodyPr>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户外广告是城市形象的窗口，像一座城市的“皮肤”，彰显着这座城市的气质、个性、品位。2021年8月27日，经深圳市政府审定，市城管和综合执法局、市交通局联合印发了《深圳市户外广告设施设置指引》(以下简称《新指引》)，该指引自2021年8月27日起施行。新《指引》中界定了户外广告牌的禁设区域和禁设类型，划好监管红线。同时，新增公路两侧设置要求，增补互动广告、裸眼3D广告等新的户外广告形式。新《指引》承接了《深圳市户外广告管理办法》的修订，进一步完善了法律法规-设置规划-技术规范-管理政策四位一体的户外广告设施管理制度体系，展现了深圳户外广告设施治理新模式。</a:t>
            </a:r>
            <a:endParaRPr lang="zh-CN" altLang="en-US" dirty="0">
              <a:latin typeface="Arial" panose="020B0604020202020204" pitchFamily="34" charset="0"/>
              <a:ea typeface="黑体" panose="02010609060101010101" pitchFamily="49" charset="-122"/>
            </a:endParaRPr>
          </a:p>
        </p:txBody>
      </p:sp>
      <p:sp>
        <p:nvSpPr>
          <p:cNvPr id="21508" name="文本框 4"/>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30" name="图片 4" descr="2.A 广告设置2"/>
          <p:cNvPicPr>
            <a:picLocks noChangeAspect="1"/>
          </p:cNvPicPr>
          <p:nvPr/>
        </p:nvPicPr>
        <p:blipFill>
          <a:blip r:embed="rId1"/>
          <a:stretch>
            <a:fillRect/>
          </a:stretch>
        </p:blipFill>
        <p:spPr>
          <a:xfrm>
            <a:off x="0" y="9525"/>
            <a:ext cx="9144000" cy="6838950"/>
          </a:xfrm>
          <a:prstGeom prst="rect">
            <a:avLst/>
          </a:prstGeom>
          <a:noFill/>
          <a:ln w="9525">
            <a:noFill/>
          </a:ln>
        </p:spPr>
      </p:pic>
      <p:sp>
        <p:nvSpPr>
          <p:cNvPr id="22531" name="文本框 6"/>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
        <p:nvSpPr>
          <p:cNvPr id="22532" name="文本框 7"/>
          <p:cNvSpPr/>
          <p:nvPr/>
        </p:nvSpPr>
        <p:spPr>
          <a:xfrm>
            <a:off x="481013" y="828675"/>
            <a:ext cx="5356225" cy="39878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《深圳市户外广告设施设置指引》</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目 录</a:t>
            </a:r>
            <a:r>
              <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dirty="0">
              <a:latin typeface="Arial" panose="020B0604020202020204" pitchFamily="34" charset="0"/>
              <a:ea typeface="黑体" panose="02010609060101010101" pitchFamily="49" charset="-122"/>
            </a:endParaRPr>
          </a:p>
        </p:txBody>
      </p:sp>
      <p:sp>
        <p:nvSpPr>
          <p:cNvPr id="22533" name="文本框 1"/>
          <p:cNvSpPr/>
          <p:nvPr/>
        </p:nvSpPr>
        <p:spPr>
          <a:xfrm>
            <a:off x="612775" y="1412875"/>
            <a:ext cx="7904163" cy="4425950"/>
          </a:xfrm>
          <a:prstGeom prst="rect">
            <a:avLst/>
          </a:prstGeom>
          <a:noFill/>
          <a:ln w="9525">
            <a:noFill/>
          </a:ln>
        </p:spPr>
        <p:txBody>
          <a:bodyPr>
            <a:spAutoFit/>
          </a:bodyPr>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总则</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 定义与分类</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 通用规定</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3.1 基本要求；3.2 禁止条款；3.3 安全管理要求；3.4 照明要求；3.5 动/静态展示广告要求；3.6 外观要求 ；3.7 公路两侧户外广告设施设置要求；3.8 临时性户外广告设施设置要求。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 商业性和公益性户外广告设施设置具体规定</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4.1 依附于建筑物的广告设施；4.2 落地式广告设施；4.3 其他类型及形式的广告设施。</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 户外招牌设置具体规定</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5.1 通用规定；5.2 店面招牌设置的具体规定；5.3 建筑楼宇标识设置的具体规定；5.4 机构名称标识（牌匾）设置的具体规定。</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6 制作、安装及维护</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6.1 材料及电器件要求；6.2 设计要求；6.3 施工及验收规定；6.4 维护与检测规定。</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4" name="图片 2" descr="2.A 广告设置2"/>
          <p:cNvPicPr>
            <a:picLocks noChangeAspect="1"/>
          </p:cNvPicPr>
          <p:nvPr/>
        </p:nvPicPr>
        <p:blipFill>
          <a:blip r:embed="rId1"/>
          <a:stretch>
            <a:fillRect/>
          </a:stretch>
        </p:blipFill>
        <p:spPr>
          <a:xfrm>
            <a:off x="0" y="9525"/>
            <a:ext cx="9144000" cy="6838950"/>
          </a:xfrm>
          <a:prstGeom prst="rect">
            <a:avLst/>
          </a:prstGeom>
          <a:noFill/>
          <a:ln w="9525">
            <a:noFill/>
          </a:ln>
        </p:spPr>
      </p:pic>
      <p:sp>
        <p:nvSpPr>
          <p:cNvPr id="23555" name="文本框 4"/>
          <p:cNvSpPr/>
          <p:nvPr/>
        </p:nvSpPr>
        <p:spPr>
          <a:xfrm>
            <a:off x="552450" y="1260475"/>
            <a:ext cx="8112125" cy="828675"/>
          </a:xfrm>
          <a:prstGeom prst="rect">
            <a:avLst/>
          </a:prstGeom>
          <a:noFill/>
          <a:ln w="9525">
            <a:noFill/>
          </a:ln>
        </p:spPr>
        <p:txBody>
          <a:bodyPr>
            <a:spAutoFit/>
          </a:bodyPr>
          <a:p>
            <a:pPr>
              <a:lnSpc>
                <a:spcPct val="150000"/>
              </a:lnSpc>
            </a:pPr>
            <a:r>
              <a:rPr lang="en-US" altLang="zh-CN" sz="16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与2013年7月10起试行的《深圳市户外广告设置指引》（以下简称旧《指引》）相比，新《指引》有七大主要修订重点：</a:t>
            </a:r>
            <a:endParaRPr lang="zh-CN" altLang="en-US" dirty="0">
              <a:latin typeface="Arial" panose="020B0604020202020204" pitchFamily="34" charset="0"/>
              <a:ea typeface="黑体" panose="02010609060101010101" pitchFamily="49" charset="-122"/>
            </a:endParaRPr>
          </a:p>
        </p:txBody>
      </p:sp>
      <p:sp>
        <p:nvSpPr>
          <p:cNvPr id="23556" name="文本框 5"/>
          <p:cNvSpPr/>
          <p:nvPr/>
        </p:nvSpPr>
        <p:spPr>
          <a:xfrm>
            <a:off x="561975" y="2058988"/>
            <a:ext cx="8032750" cy="3784600"/>
          </a:xfrm>
          <a:prstGeom prst="rect">
            <a:avLst/>
          </a:prstGeom>
          <a:noFill/>
          <a:ln w="9525">
            <a:noFill/>
          </a:ln>
        </p:spPr>
        <p:txBody>
          <a:bodyPr>
            <a:spAutoFit/>
          </a:bodyPr>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 02.1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管控目标改变</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：从“减量化、高端化、合法化”调整为</a:t>
            </a:r>
            <a:r>
              <a:rPr lang="zh-CN" altLang="en-US"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“规范化、品质化、特色化”，</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尤其注重“</a:t>
            </a:r>
            <a:r>
              <a:rPr lang="zh-CN" altLang="en-US"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保护城市风貌，强化城市特色</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突出“</a:t>
            </a:r>
            <a:r>
              <a:rPr lang="zh-CN" altLang="en-US" sz="16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文化感、特色感和历史感</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 02.2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强化安全监管，细分安全责任。</a:t>
            </a:r>
            <a:endPar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 02.3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界定禁设区域和禁设类型，划好监管红线：</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四类禁设区域，包括城市空间管制禁建区、水域、生态控制区及特殊用地。</a:t>
            </a:r>
            <a:endPar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 02.4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新增公路两侧设置要求，实现全域管理。</a:t>
            </a:r>
            <a:endPar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 </a:t>
            </a: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02.5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新增制作、安装和维护要求，实现全周期管理。</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 02.6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调整完善分类体系，实现全类型管控</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增补户外广告新形式：裸眼</a:t>
            </a:r>
            <a:r>
              <a:rPr lang="en-US" altLang="zh-CN"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3D</a:t>
            </a:r>
            <a:r>
              <a:rPr lang="zh-CN" altLang="en-US"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、增强现实</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AR</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 </a:t>
            </a: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01.7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完善相关设置指标，实现精细化管理。</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p:txBody>
      </p:sp>
      <p:sp>
        <p:nvSpPr>
          <p:cNvPr id="23557" name="文本框 6"/>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
        <p:nvSpPr>
          <p:cNvPr id="23558" name="文本框 7"/>
          <p:cNvSpPr/>
          <p:nvPr/>
        </p:nvSpPr>
        <p:spPr>
          <a:xfrm>
            <a:off x="481013" y="828675"/>
            <a:ext cx="5965825"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《深圳市户外广告设施设置指引》新政解读</a:t>
            </a:r>
            <a:endPar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4578" name="Group 2"/>
          <p:cNvGrpSpPr/>
          <p:nvPr/>
        </p:nvGrpSpPr>
        <p:grpSpPr>
          <a:xfrm>
            <a:off x="0" y="9525"/>
            <a:ext cx="9144000" cy="6839585"/>
            <a:chOff x="0" y="0"/>
            <a:chExt cx="14400" cy="10771"/>
          </a:xfrm>
        </p:grpSpPr>
        <p:pic>
          <p:nvPicPr>
            <p:cNvPr id="24584" name="图片 1" descr="2.A 广告设置2"/>
            <p:cNvPicPr>
              <a:picLocks noChangeAspect="1"/>
            </p:cNvPicPr>
            <p:nvPr/>
          </p:nvPicPr>
          <p:blipFill>
            <a:blip r:embed="rId1"/>
            <a:stretch>
              <a:fillRect/>
            </a:stretch>
          </p:blipFill>
          <p:spPr>
            <a:xfrm>
              <a:off x="0" y="0"/>
              <a:ext cx="14400" cy="10771"/>
            </a:xfrm>
            <a:prstGeom prst="rect">
              <a:avLst/>
            </a:prstGeom>
            <a:noFill/>
            <a:ln w="9525">
              <a:noFill/>
            </a:ln>
          </p:spPr>
        </p:pic>
        <p:sp>
          <p:nvSpPr>
            <p:cNvPr id="24585" name="文本框 6"/>
            <p:cNvSpPr/>
            <p:nvPr/>
          </p:nvSpPr>
          <p:spPr>
            <a:xfrm>
              <a:off x="1644" y="396"/>
              <a:ext cx="7083" cy="507"/>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grpSp>
      <p:pic>
        <p:nvPicPr>
          <p:cNvPr id="24579" name="图片 3" descr="IMG_258"/>
          <p:cNvPicPr>
            <a:picLocks noChangeAspect="1"/>
          </p:cNvPicPr>
          <p:nvPr/>
        </p:nvPicPr>
        <p:blipFill>
          <a:blip r:embed="rId2"/>
          <a:stretch>
            <a:fillRect/>
          </a:stretch>
        </p:blipFill>
        <p:spPr>
          <a:xfrm>
            <a:off x="1116013" y="692150"/>
            <a:ext cx="5872162" cy="1368425"/>
          </a:xfrm>
          <a:prstGeom prst="rect">
            <a:avLst/>
          </a:prstGeom>
          <a:noFill/>
          <a:ln w="9525">
            <a:noFill/>
          </a:ln>
        </p:spPr>
      </p:pic>
      <p:pic>
        <p:nvPicPr>
          <p:cNvPr id="24580" name="图片 4" descr="IMG_259"/>
          <p:cNvPicPr>
            <a:picLocks noChangeAspect="1"/>
          </p:cNvPicPr>
          <p:nvPr/>
        </p:nvPicPr>
        <p:blipFill>
          <a:blip r:embed="rId3"/>
          <a:stretch>
            <a:fillRect/>
          </a:stretch>
        </p:blipFill>
        <p:spPr>
          <a:xfrm>
            <a:off x="684213" y="3849688"/>
            <a:ext cx="3741737" cy="2286000"/>
          </a:xfrm>
          <a:prstGeom prst="rect">
            <a:avLst/>
          </a:prstGeom>
          <a:noFill/>
          <a:ln w="9525">
            <a:noFill/>
          </a:ln>
        </p:spPr>
      </p:pic>
      <p:sp>
        <p:nvSpPr>
          <p:cNvPr id="24581" name="文本框 4"/>
          <p:cNvSpPr/>
          <p:nvPr/>
        </p:nvSpPr>
        <p:spPr>
          <a:xfrm>
            <a:off x="481013" y="828675"/>
            <a:ext cx="1066800"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2.1</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82" name="文本框 5"/>
          <p:cNvSpPr/>
          <p:nvPr/>
        </p:nvSpPr>
        <p:spPr>
          <a:xfrm>
            <a:off x="635000" y="1987550"/>
            <a:ext cx="8031163" cy="1757363"/>
          </a:xfrm>
          <a:prstGeom prst="rect">
            <a:avLst/>
          </a:prstGeom>
          <a:noFill/>
          <a:ln w="9525">
            <a:noFill/>
          </a:ln>
        </p:spPr>
        <p:txBody>
          <a:bodyPr>
            <a:spAutoFit/>
          </a:bodyPr>
          <a:p>
            <a:pPr>
              <a:lnSpc>
                <a:spcPts val="26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管控目标改变</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：从“减量化、高端化、合法化”调整为</a:t>
            </a:r>
            <a:r>
              <a:rPr lang="zh-CN" altLang="en-US"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“规范化、品质化、特色化”，</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尤其注重“</a:t>
            </a:r>
            <a:r>
              <a:rPr lang="zh-CN" altLang="en-US"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保护城市风貌，强化城市特色</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突出“</a:t>
            </a:r>
            <a:r>
              <a:rPr lang="zh-CN" altLang="en-US" sz="16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文化感、特色感和历史感</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buFont typeface="Wingdings" panose="05000000000000000000" pitchFamily="2" charset="2"/>
            </a:pPr>
            <a:r>
              <a:rPr lang="en-US" altLang="zh-CN" sz="1600" dirty="0">
                <a:solidFill>
                  <a:srgbClr val="000000"/>
                </a:solidFill>
                <a:latin typeface="Arial" panose="020B0604020202020204" pitchFamily="34" charset="0"/>
                <a:ea typeface="黑体" panose="02010609060101010101" pitchFamily="49" charset="-122"/>
                <a:sym typeface="Arial" panose="020B0604020202020204" pitchFamily="34" charset="0"/>
              </a:rPr>
              <a:t>      </a:t>
            </a: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新《指引》提出，禁止依附于骑楼外柱及外柱间设置户外广告；仅允许户外招牌设置于门店经营范围内。依附于建筑物设置的户外广告设施不应外露支架（含结构支撑件），具有发光装置的户外广告设施不应外露发光灯具。</a:t>
            </a:r>
            <a:endParaRPr lang="zh-CN" altLang="en-US" dirty="0">
              <a:latin typeface="Arial" panose="020B0604020202020204" pitchFamily="34" charset="0"/>
              <a:ea typeface="黑体" panose="02010609060101010101" pitchFamily="49" charset="-122"/>
            </a:endParaRPr>
          </a:p>
        </p:txBody>
      </p:sp>
      <p:pic>
        <p:nvPicPr>
          <p:cNvPr id="24583" name="图片 99"/>
          <p:cNvPicPr/>
          <p:nvPr/>
        </p:nvPicPr>
        <p:blipFill>
          <a:blip r:embed="rId4"/>
          <a:stretch>
            <a:fillRect/>
          </a:stretch>
        </p:blipFill>
        <p:spPr>
          <a:xfrm>
            <a:off x="4572000" y="3849688"/>
            <a:ext cx="3765550" cy="228600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5602" name="Group 2"/>
          <p:cNvGrpSpPr/>
          <p:nvPr/>
        </p:nvGrpSpPr>
        <p:grpSpPr>
          <a:xfrm>
            <a:off x="0" y="9525"/>
            <a:ext cx="9144000" cy="6839585"/>
            <a:chOff x="0" y="0"/>
            <a:chExt cx="14400" cy="10771"/>
          </a:xfrm>
        </p:grpSpPr>
        <p:pic>
          <p:nvPicPr>
            <p:cNvPr id="25608" name="图片 4" descr="2.A 广告设置2"/>
            <p:cNvPicPr>
              <a:picLocks noChangeAspect="1"/>
            </p:cNvPicPr>
            <p:nvPr/>
          </p:nvPicPr>
          <p:blipFill>
            <a:blip r:embed="rId1"/>
            <a:stretch>
              <a:fillRect/>
            </a:stretch>
          </p:blipFill>
          <p:spPr>
            <a:xfrm>
              <a:off x="0" y="0"/>
              <a:ext cx="14400" cy="10771"/>
            </a:xfrm>
            <a:prstGeom prst="rect">
              <a:avLst/>
            </a:prstGeom>
            <a:noFill/>
            <a:ln w="9525">
              <a:noFill/>
            </a:ln>
          </p:spPr>
        </p:pic>
        <p:sp>
          <p:nvSpPr>
            <p:cNvPr id="25609" name="文本框 6"/>
            <p:cNvSpPr/>
            <p:nvPr/>
          </p:nvSpPr>
          <p:spPr>
            <a:xfrm>
              <a:off x="1644" y="396"/>
              <a:ext cx="7083" cy="507"/>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grpSp>
      <p:sp>
        <p:nvSpPr>
          <p:cNvPr id="25603" name="文本框 5"/>
          <p:cNvSpPr/>
          <p:nvPr/>
        </p:nvSpPr>
        <p:spPr>
          <a:xfrm>
            <a:off x="635000" y="1987550"/>
            <a:ext cx="8031163" cy="2127250"/>
          </a:xfrm>
          <a:prstGeom prst="rect">
            <a:avLst/>
          </a:prstGeom>
          <a:noFill/>
          <a:ln w="9525">
            <a:noFill/>
          </a:ln>
        </p:spPr>
        <p:txBody>
          <a:bodyPr>
            <a:spAutoFit/>
          </a:bodyPr>
          <a:p>
            <a:pPr>
              <a:lnSpc>
                <a:spcPts val="26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设置人是户外广告设施的安全管理主体责任人</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；业主或者物业服务企业履行户外广告设施日常安全监督义务；户外广告施工前，须办理小散工程和零星作业安全生产备案手续，新指引</a:t>
            </a:r>
            <a:r>
              <a:rPr lang="zh-CN" altLang="en-US" sz="1600" dirty="0">
                <a:solidFill>
                  <a:srgbClr val="000000"/>
                </a:solidFill>
                <a:latin typeface="Arial" panose="020B0604020202020204" pitchFamily="34" charset="0"/>
                <a:ea typeface="黑体" panose="02010609060101010101" pitchFamily="49" charset="-122"/>
                <a:sym typeface="宋体" panose="02010600030101010101" pitchFamily="2" charset="-122"/>
              </a:rPr>
              <a:t>增加</a:t>
            </a:r>
            <a:r>
              <a:rPr lang="en-US" altLang="zh-CN" sz="1600" dirty="0">
                <a:solidFill>
                  <a:srgbClr val="000000"/>
                </a:solidFill>
                <a:latin typeface="Arial" panose="020B0604020202020204" pitchFamily="34" charset="0"/>
                <a:ea typeface="黑体" panose="02010609060101010101" pitchFamily="49" charset="-122"/>
                <a:sym typeface="宋体" panose="02010600030101010101" pitchFamily="2" charset="-122"/>
              </a:rPr>
              <a:t>6 </a:t>
            </a:r>
            <a:r>
              <a:rPr lang="zh-CN" altLang="en-US" sz="1600" dirty="0">
                <a:solidFill>
                  <a:srgbClr val="000000"/>
                </a:solidFill>
                <a:latin typeface="Arial" panose="020B0604020202020204" pitchFamily="34" charset="0"/>
                <a:ea typeface="黑体" panose="02010609060101010101" pitchFamily="49" charset="-122"/>
                <a:sym typeface="宋体" panose="02010600030101010101" pitchFamily="2" charset="-122"/>
              </a:rPr>
              <a:t>制作、安装及维护章节。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buFont typeface="Wingdings" panose="05000000000000000000" pitchFamily="2" charset="2"/>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户外广告设施实施安全检测制度；一楼门楣招牌实行安全承诺制度。</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6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禁止在危房或可能危及建筑物和设施安全的位置设置户外广告设施。</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dirty="0">
                <a:solidFill>
                  <a:srgbClr val="000000"/>
                </a:solidFill>
                <a:latin typeface="Arial" panose="020B0604020202020204" pitchFamily="34" charset="0"/>
                <a:ea typeface="黑体" panose="02010609060101010101" pitchFamily="49" charset="-122"/>
                <a:sym typeface="宋体" panose="02010600030101010101" pitchFamily="2" charset="-122"/>
              </a:rPr>
              <a:t>      </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5604" name="图片 6" descr="IMG_261"/>
          <p:cNvPicPr>
            <a:picLocks noChangeAspect="1"/>
          </p:cNvPicPr>
          <p:nvPr/>
        </p:nvPicPr>
        <p:blipFill>
          <a:blip r:embed="rId2"/>
          <a:stretch>
            <a:fillRect/>
          </a:stretch>
        </p:blipFill>
        <p:spPr>
          <a:xfrm>
            <a:off x="1116013" y="692150"/>
            <a:ext cx="5870575" cy="1368425"/>
          </a:xfrm>
          <a:prstGeom prst="rect">
            <a:avLst/>
          </a:prstGeom>
          <a:noFill/>
          <a:ln w="9525">
            <a:noFill/>
          </a:ln>
        </p:spPr>
      </p:pic>
      <p:sp>
        <p:nvSpPr>
          <p:cNvPr id="25605" name="文本框 7"/>
          <p:cNvSpPr/>
          <p:nvPr/>
        </p:nvSpPr>
        <p:spPr>
          <a:xfrm>
            <a:off x="481013" y="828675"/>
            <a:ext cx="1066800" cy="39878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2.2</a:t>
            </a:r>
            <a:r>
              <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5606" name="图片 8"/>
          <p:cNvPicPr>
            <a:picLocks noChangeAspect="1"/>
          </p:cNvPicPr>
          <p:nvPr/>
        </p:nvPicPr>
        <p:blipFill>
          <a:blip r:embed="rId3"/>
          <a:srcRect l="2963" r="4810"/>
          <a:stretch>
            <a:fillRect/>
          </a:stretch>
        </p:blipFill>
        <p:spPr>
          <a:xfrm>
            <a:off x="4552950" y="3841750"/>
            <a:ext cx="3892550" cy="2257425"/>
          </a:xfrm>
          <a:prstGeom prst="rect">
            <a:avLst/>
          </a:prstGeom>
          <a:noFill/>
          <a:ln w="9525">
            <a:noFill/>
          </a:ln>
        </p:spPr>
      </p:pic>
      <p:pic>
        <p:nvPicPr>
          <p:cNvPr id="25607" name="图片 11" descr="mmexport1660866982197"/>
          <p:cNvPicPr>
            <a:picLocks noChangeAspect="1"/>
          </p:cNvPicPr>
          <p:nvPr/>
        </p:nvPicPr>
        <p:blipFill>
          <a:blip r:embed="rId4"/>
          <a:srcRect b="4898"/>
          <a:stretch>
            <a:fillRect/>
          </a:stretch>
        </p:blipFill>
        <p:spPr>
          <a:xfrm>
            <a:off x="755650" y="3841750"/>
            <a:ext cx="3659188" cy="2238375"/>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6" name="Group 2"/>
          <p:cNvGrpSpPr/>
          <p:nvPr/>
        </p:nvGrpSpPr>
        <p:grpSpPr>
          <a:xfrm>
            <a:off x="0" y="9525"/>
            <a:ext cx="9144000" cy="6839585"/>
            <a:chOff x="0" y="0"/>
            <a:chExt cx="14400" cy="10771"/>
          </a:xfrm>
        </p:grpSpPr>
        <p:pic>
          <p:nvPicPr>
            <p:cNvPr id="26631" name="图片 4" descr="2.A 广告设置2"/>
            <p:cNvPicPr>
              <a:picLocks noChangeAspect="1"/>
            </p:cNvPicPr>
            <p:nvPr/>
          </p:nvPicPr>
          <p:blipFill>
            <a:blip r:embed="rId1"/>
            <a:stretch>
              <a:fillRect/>
            </a:stretch>
          </p:blipFill>
          <p:spPr>
            <a:xfrm>
              <a:off x="0" y="0"/>
              <a:ext cx="14400" cy="10771"/>
            </a:xfrm>
            <a:prstGeom prst="rect">
              <a:avLst/>
            </a:prstGeom>
            <a:noFill/>
            <a:ln w="9525">
              <a:noFill/>
            </a:ln>
          </p:spPr>
        </p:pic>
        <p:sp>
          <p:nvSpPr>
            <p:cNvPr id="26632" name="文本框 6"/>
            <p:cNvSpPr/>
            <p:nvPr/>
          </p:nvSpPr>
          <p:spPr>
            <a:xfrm>
              <a:off x="1644" y="396"/>
              <a:ext cx="7083" cy="507"/>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grpSp>
      <p:pic>
        <p:nvPicPr>
          <p:cNvPr id="26627" name="图片 8" descr="IMG_263"/>
          <p:cNvPicPr>
            <a:picLocks noChangeAspect="1"/>
          </p:cNvPicPr>
          <p:nvPr/>
        </p:nvPicPr>
        <p:blipFill>
          <a:blip r:embed="rId2"/>
          <a:stretch>
            <a:fillRect/>
          </a:stretch>
        </p:blipFill>
        <p:spPr>
          <a:xfrm>
            <a:off x="1116013" y="692150"/>
            <a:ext cx="5870575" cy="1368425"/>
          </a:xfrm>
          <a:prstGeom prst="rect">
            <a:avLst/>
          </a:prstGeom>
          <a:noFill/>
          <a:ln w="9525">
            <a:noFill/>
          </a:ln>
        </p:spPr>
      </p:pic>
      <p:pic>
        <p:nvPicPr>
          <p:cNvPr id="26628" name="图片 9" descr="IMG_264"/>
          <p:cNvPicPr>
            <a:picLocks noChangeAspect="1"/>
          </p:cNvPicPr>
          <p:nvPr/>
        </p:nvPicPr>
        <p:blipFill>
          <a:blip r:embed="rId3"/>
          <a:stretch>
            <a:fillRect/>
          </a:stretch>
        </p:blipFill>
        <p:spPr>
          <a:xfrm>
            <a:off x="611188" y="2662238"/>
            <a:ext cx="7389812" cy="3541712"/>
          </a:xfrm>
          <a:prstGeom prst="rect">
            <a:avLst/>
          </a:prstGeom>
          <a:noFill/>
          <a:ln w="9525">
            <a:noFill/>
          </a:ln>
        </p:spPr>
      </p:pic>
      <p:sp>
        <p:nvSpPr>
          <p:cNvPr id="26629" name="文本框 7"/>
          <p:cNvSpPr/>
          <p:nvPr/>
        </p:nvSpPr>
        <p:spPr>
          <a:xfrm>
            <a:off x="481013" y="828675"/>
            <a:ext cx="1574800" cy="39878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2.3.1</a:t>
            </a:r>
            <a:r>
              <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30" name="文本框 5"/>
          <p:cNvSpPr/>
          <p:nvPr/>
        </p:nvSpPr>
        <p:spPr>
          <a:xfrm>
            <a:off x="561975" y="1914525"/>
            <a:ext cx="8032750" cy="830263"/>
          </a:xfrm>
          <a:prstGeom prst="rect">
            <a:avLst/>
          </a:prstGeom>
          <a:noFill/>
          <a:ln w="9525">
            <a:noFill/>
          </a:ln>
        </p:spPr>
        <p:txBody>
          <a:bodyPr>
            <a:spAutoFit/>
          </a:bodyPr>
          <a:p>
            <a:pPr>
              <a:lnSpc>
                <a:spcPct val="150000"/>
              </a:lnSpc>
              <a:buFont typeface="Wingdings" panose="05000000000000000000" pitchFamily="2" charset="2"/>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规划分区：活力展示区</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等级、一般设置区、特色地区、禁止设置区。四类禁设区包括城市空间管制禁建区、水域、生态控制区及特殊用地。</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7650" name="Group 2"/>
          <p:cNvGrpSpPr/>
          <p:nvPr/>
        </p:nvGrpSpPr>
        <p:grpSpPr>
          <a:xfrm>
            <a:off x="0" y="9525"/>
            <a:ext cx="9144000" cy="6839585"/>
            <a:chOff x="0" y="0"/>
            <a:chExt cx="14400" cy="10771"/>
          </a:xfrm>
        </p:grpSpPr>
        <p:pic>
          <p:nvPicPr>
            <p:cNvPr id="27654" name="图片 4" descr="2.A 广告设置2"/>
            <p:cNvPicPr>
              <a:picLocks noChangeAspect="1"/>
            </p:cNvPicPr>
            <p:nvPr/>
          </p:nvPicPr>
          <p:blipFill>
            <a:blip r:embed="rId1"/>
            <a:stretch>
              <a:fillRect/>
            </a:stretch>
          </p:blipFill>
          <p:spPr>
            <a:xfrm>
              <a:off x="0" y="0"/>
              <a:ext cx="14400" cy="10771"/>
            </a:xfrm>
            <a:prstGeom prst="rect">
              <a:avLst/>
            </a:prstGeom>
            <a:noFill/>
            <a:ln w="9525">
              <a:noFill/>
            </a:ln>
          </p:spPr>
        </p:pic>
        <p:sp>
          <p:nvSpPr>
            <p:cNvPr id="27655" name="文本框 6"/>
            <p:cNvSpPr/>
            <p:nvPr/>
          </p:nvSpPr>
          <p:spPr>
            <a:xfrm>
              <a:off x="1644" y="396"/>
              <a:ext cx="7083" cy="507"/>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grpSp>
      <p:sp>
        <p:nvSpPr>
          <p:cNvPr id="27651" name="文本框 7"/>
          <p:cNvSpPr/>
          <p:nvPr/>
        </p:nvSpPr>
        <p:spPr>
          <a:xfrm>
            <a:off x="481013" y="828675"/>
            <a:ext cx="1655762"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2.3.2</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7652" name="图片 5" descr="3.深圳市户外广告设施设置专项规划(征求意见稿）_16"/>
          <p:cNvPicPr>
            <a:picLocks noChangeAspect="1"/>
          </p:cNvPicPr>
          <p:nvPr/>
        </p:nvPicPr>
        <p:blipFill>
          <a:blip r:embed="rId2">
            <a:clrChange>
              <a:clrFrom>
                <a:srgbClr val="FFFFFF"/>
              </a:clrFrom>
              <a:clrTo>
                <a:srgbClr val="FFFFFF">
                  <a:alpha val="0"/>
                </a:srgbClr>
              </a:clrTo>
            </a:clrChange>
          </a:blip>
          <a:srcRect t="14333" b="6302"/>
          <a:stretch>
            <a:fillRect/>
          </a:stretch>
        </p:blipFill>
        <p:spPr>
          <a:xfrm>
            <a:off x="827088" y="2114550"/>
            <a:ext cx="7639050" cy="4284663"/>
          </a:xfrm>
          <a:prstGeom prst="rect">
            <a:avLst/>
          </a:prstGeom>
          <a:noFill/>
          <a:ln w="9525">
            <a:noFill/>
          </a:ln>
        </p:spPr>
      </p:pic>
      <p:sp>
        <p:nvSpPr>
          <p:cNvPr id="27653" name="文本框 8"/>
          <p:cNvSpPr/>
          <p:nvPr/>
        </p:nvSpPr>
        <p:spPr>
          <a:xfrm>
            <a:off x="490538" y="1270000"/>
            <a:ext cx="8031162" cy="1090613"/>
          </a:xfrm>
          <a:prstGeom prst="rect">
            <a:avLst/>
          </a:prstGeom>
          <a:noFill/>
          <a:ln w="9525">
            <a:noFill/>
          </a:ln>
        </p:spPr>
        <p:txBody>
          <a:bodyPr>
            <a:spAutoFit/>
          </a:bodyPr>
          <a:p>
            <a:pPr>
              <a:lnSpc>
                <a:spcPts val="2600"/>
              </a:lnSpc>
              <a:buFont typeface="Wingdings" panose="05000000000000000000" pitchFamily="2" charset="2"/>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新《指引》实行分区分类指引，商业特别活跃的区域总面积指标由“辖区控制性规划”和“设计方案”确定，以“安全美观”为基石不设上限；一般区域户外广告设施总面积上限由40%下调至20%。</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8674" name="Group 2"/>
          <p:cNvGrpSpPr/>
          <p:nvPr/>
        </p:nvGrpSpPr>
        <p:grpSpPr>
          <a:xfrm>
            <a:off x="0" y="9525"/>
            <a:ext cx="9144000" cy="6839585"/>
            <a:chOff x="0" y="0"/>
            <a:chExt cx="14400" cy="10771"/>
          </a:xfrm>
        </p:grpSpPr>
        <p:pic>
          <p:nvPicPr>
            <p:cNvPr id="28678" name="图片 4" descr="2.A 广告设置2"/>
            <p:cNvPicPr>
              <a:picLocks noChangeAspect="1"/>
            </p:cNvPicPr>
            <p:nvPr/>
          </p:nvPicPr>
          <p:blipFill>
            <a:blip r:embed="rId1"/>
            <a:stretch>
              <a:fillRect/>
            </a:stretch>
          </p:blipFill>
          <p:spPr>
            <a:xfrm>
              <a:off x="0" y="0"/>
              <a:ext cx="14400" cy="10771"/>
            </a:xfrm>
            <a:prstGeom prst="rect">
              <a:avLst/>
            </a:prstGeom>
            <a:noFill/>
            <a:ln w="9525">
              <a:noFill/>
            </a:ln>
          </p:spPr>
        </p:pic>
        <p:sp>
          <p:nvSpPr>
            <p:cNvPr id="28679" name="文本框 6"/>
            <p:cNvSpPr/>
            <p:nvPr/>
          </p:nvSpPr>
          <p:spPr>
            <a:xfrm>
              <a:off x="1644" y="396"/>
              <a:ext cx="7083" cy="507"/>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grpSp>
      <p:sp>
        <p:nvSpPr>
          <p:cNvPr id="28675" name="文本框 7"/>
          <p:cNvSpPr/>
          <p:nvPr/>
        </p:nvSpPr>
        <p:spPr>
          <a:xfrm>
            <a:off x="481013" y="828675"/>
            <a:ext cx="1655762"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2.3.3</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8676" name="图片 1" descr="3.深圳市户外广告设施设置专项规划(征求意见稿）_28"/>
          <p:cNvPicPr>
            <a:picLocks noChangeAspect="1"/>
          </p:cNvPicPr>
          <p:nvPr/>
        </p:nvPicPr>
        <p:blipFill>
          <a:blip r:embed="rId2">
            <a:clrChange>
              <a:clrFrom>
                <a:srgbClr val="FFFFFF"/>
              </a:clrFrom>
              <a:clrTo>
                <a:srgbClr val="FFFFFF">
                  <a:alpha val="0"/>
                </a:srgbClr>
              </a:clrTo>
            </a:clrChange>
          </a:blip>
          <a:srcRect t="10429" b="6549"/>
          <a:stretch>
            <a:fillRect/>
          </a:stretch>
        </p:blipFill>
        <p:spPr>
          <a:xfrm>
            <a:off x="695325" y="1830388"/>
            <a:ext cx="7639050" cy="4483100"/>
          </a:xfrm>
          <a:prstGeom prst="rect">
            <a:avLst/>
          </a:prstGeom>
          <a:noFill/>
          <a:ln w="9525">
            <a:noFill/>
          </a:ln>
        </p:spPr>
      </p:pic>
      <p:sp>
        <p:nvSpPr>
          <p:cNvPr id="28677" name="文本框 2"/>
          <p:cNvSpPr/>
          <p:nvPr/>
        </p:nvSpPr>
        <p:spPr>
          <a:xfrm>
            <a:off x="547688" y="1371600"/>
            <a:ext cx="7983537" cy="338138"/>
          </a:xfrm>
          <a:prstGeom prst="rect">
            <a:avLst/>
          </a:prstGeom>
          <a:noFill/>
          <a:ln w="9525">
            <a:noFill/>
          </a:ln>
        </p:spPr>
        <p:txBody>
          <a:bodyPr>
            <a:spAutoFit/>
          </a:bodyPr>
          <a:p>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新《指引》禁止设立屋顶广告、立柱广告、支架式广告、布幅广告等</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13</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类广告形式。</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698" name="图片 4" descr="2.A 广告设置2"/>
          <p:cNvPicPr>
            <a:picLocks noChangeAspect="1"/>
          </p:cNvPicPr>
          <p:nvPr/>
        </p:nvPicPr>
        <p:blipFill>
          <a:blip r:embed="rId1"/>
          <a:stretch>
            <a:fillRect/>
          </a:stretch>
        </p:blipFill>
        <p:spPr>
          <a:xfrm>
            <a:off x="0" y="9525"/>
            <a:ext cx="9144000" cy="6838950"/>
          </a:xfrm>
          <a:prstGeom prst="rect">
            <a:avLst/>
          </a:prstGeom>
          <a:noFill/>
          <a:ln w="9525">
            <a:noFill/>
          </a:ln>
        </p:spPr>
      </p:pic>
      <p:sp>
        <p:nvSpPr>
          <p:cNvPr id="29699" name="文本框 6"/>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
        <p:nvSpPr>
          <p:cNvPr id="29700" name="文本框 5"/>
          <p:cNvSpPr/>
          <p:nvPr/>
        </p:nvSpPr>
        <p:spPr>
          <a:xfrm>
            <a:off x="635000" y="1987550"/>
            <a:ext cx="8031163" cy="1936750"/>
          </a:xfrm>
          <a:prstGeom prst="rect">
            <a:avLst/>
          </a:prstGeom>
          <a:noFill/>
          <a:ln w="9525">
            <a:noFill/>
          </a:ln>
        </p:spPr>
        <p:txBody>
          <a:bodyPr>
            <a:spAutoFit/>
          </a:bodyPr>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自2020年2月15日起，“公路两侧设置广告标牌设施审批和规划”由广东省交通运输厅下放至深圳市。新《指引》新增公路两侧户外广告设施设置要求，可设置区域包括服务区、收费站区和其他经专项规划确定的城市出入口区域；数量规定为服务区单侧设置不超过 4 个，同一个收费站区域仅允许设置1种类型，城市出入口同一区域内景观雕塑式广告设施不超过 2 处。</a:t>
            </a:r>
            <a:endParaRPr lang="zh-CN" altLang="en-US" dirty="0">
              <a:latin typeface="Arial" panose="020B0604020202020204" pitchFamily="34" charset="0"/>
              <a:ea typeface="黑体" panose="02010609060101010101" pitchFamily="49" charset="-122"/>
            </a:endParaRPr>
          </a:p>
        </p:txBody>
      </p:sp>
      <p:pic>
        <p:nvPicPr>
          <p:cNvPr id="29701" name="图片 11" descr="IMG_266"/>
          <p:cNvPicPr>
            <a:picLocks noChangeAspect="1"/>
          </p:cNvPicPr>
          <p:nvPr/>
        </p:nvPicPr>
        <p:blipFill>
          <a:blip r:embed="rId2"/>
          <a:stretch>
            <a:fillRect/>
          </a:stretch>
        </p:blipFill>
        <p:spPr>
          <a:xfrm>
            <a:off x="1116013" y="692150"/>
            <a:ext cx="5870575" cy="1368425"/>
          </a:xfrm>
          <a:prstGeom prst="rect">
            <a:avLst/>
          </a:prstGeom>
          <a:noFill/>
          <a:ln w="9525">
            <a:noFill/>
          </a:ln>
        </p:spPr>
      </p:pic>
      <p:sp>
        <p:nvSpPr>
          <p:cNvPr id="29702" name="文本框 7"/>
          <p:cNvSpPr/>
          <p:nvPr/>
        </p:nvSpPr>
        <p:spPr>
          <a:xfrm>
            <a:off x="481013" y="828675"/>
            <a:ext cx="1066800" cy="39878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2.4</a:t>
            </a:r>
            <a:r>
              <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9703" name="图片 100"/>
          <p:cNvPicPr/>
          <p:nvPr/>
        </p:nvPicPr>
        <p:blipFill>
          <a:blip r:embed="rId3"/>
          <a:srcRect l="11200" t="14786" r="22227" b="4993"/>
          <a:stretch>
            <a:fillRect/>
          </a:stretch>
        </p:blipFill>
        <p:spPr>
          <a:xfrm>
            <a:off x="4351338" y="4019550"/>
            <a:ext cx="4021137" cy="2125663"/>
          </a:xfrm>
          <a:prstGeom prst="rect">
            <a:avLst/>
          </a:prstGeom>
          <a:noFill/>
          <a:ln w="9525">
            <a:noFill/>
          </a:ln>
        </p:spPr>
      </p:pic>
      <p:pic>
        <p:nvPicPr>
          <p:cNvPr id="29704" name="图片 101"/>
          <p:cNvPicPr/>
          <p:nvPr/>
        </p:nvPicPr>
        <p:blipFill>
          <a:blip r:embed="rId4"/>
          <a:srcRect b="17944"/>
          <a:stretch>
            <a:fillRect/>
          </a:stretch>
        </p:blipFill>
        <p:spPr>
          <a:xfrm>
            <a:off x="717550" y="4019550"/>
            <a:ext cx="3479800" cy="2125663"/>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图片 3" descr="2.A 广告设置2"/>
          <p:cNvPicPr>
            <a:picLocks noChangeAspect="1"/>
          </p:cNvPicPr>
          <p:nvPr/>
        </p:nvPicPr>
        <p:blipFill>
          <a:blip r:embed="rId1"/>
          <a:stretch>
            <a:fillRect/>
          </a:stretch>
        </p:blipFill>
        <p:spPr>
          <a:xfrm>
            <a:off x="0" y="9525"/>
            <a:ext cx="9144000" cy="6838950"/>
          </a:xfrm>
          <a:prstGeom prst="rect">
            <a:avLst/>
          </a:prstGeom>
          <a:noFill/>
          <a:ln w="9525">
            <a:noFill/>
          </a:ln>
        </p:spPr>
      </p:pic>
      <p:sp>
        <p:nvSpPr>
          <p:cNvPr id="30723" name="文本框 5"/>
          <p:cNvSpPr/>
          <p:nvPr/>
        </p:nvSpPr>
        <p:spPr>
          <a:xfrm>
            <a:off x="635000" y="1987550"/>
            <a:ext cx="7927975" cy="1198563"/>
          </a:xfrm>
          <a:prstGeom prst="rect">
            <a:avLst/>
          </a:prstGeom>
          <a:noFill/>
          <a:ln w="9525">
            <a:noFill/>
          </a:ln>
        </p:spPr>
        <p:txBody>
          <a:bodyPr>
            <a:spAutoFit/>
          </a:bodyPr>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新《指引》参照住房城乡建设部颁布实施的《城市户外广告和招牌设施技术规范》，对户外广告设置全流程进行规范，包括户外广告设施的材料及电器件、结构构造设计、施工及验收、维护与检测等4个方面。</a:t>
            </a:r>
            <a:endParaRPr lang="zh-CN" altLang="en-US" dirty="0">
              <a:latin typeface="Arial" panose="020B0604020202020204" pitchFamily="34" charset="0"/>
              <a:ea typeface="黑体" panose="02010609060101010101" pitchFamily="49" charset="-122"/>
            </a:endParaRPr>
          </a:p>
        </p:txBody>
      </p:sp>
      <p:pic>
        <p:nvPicPr>
          <p:cNvPr id="30724" name="图片 13" descr="IMG_268"/>
          <p:cNvPicPr>
            <a:picLocks noChangeAspect="1"/>
          </p:cNvPicPr>
          <p:nvPr/>
        </p:nvPicPr>
        <p:blipFill>
          <a:blip r:embed="rId2"/>
          <a:stretch>
            <a:fillRect/>
          </a:stretch>
        </p:blipFill>
        <p:spPr>
          <a:xfrm>
            <a:off x="1116013" y="692150"/>
            <a:ext cx="5870575" cy="1368425"/>
          </a:xfrm>
          <a:prstGeom prst="rect">
            <a:avLst/>
          </a:prstGeom>
          <a:noFill/>
          <a:ln w="9525">
            <a:noFill/>
          </a:ln>
        </p:spPr>
      </p:pic>
      <p:pic>
        <p:nvPicPr>
          <p:cNvPr id="30725" name="图片 14" descr="IMG_269"/>
          <p:cNvPicPr>
            <a:picLocks noChangeAspect="1"/>
          </p:cNvPicPr>
          <p:nvPr/>
        </p:nvPicPr>
        <p:blipFill>
          <a:blip r:embed="rId3">
            <a:clrChange>
              <a:clrFrom>
                <a:srgbClr val="FFFFFF"/>
              </a:clrFrom>
              <a:clrTo>
                <a:srgbClr val="FFFFFF">
                  <a:alpha val="0"/>
                </a:srgbClr>
              </a:clrTo>
            </a:clrChange>
          </a:blip>
          <a:stretch>
            <a:fillRect/>
          </a:stretch>
        </p:blipFill>
        <p:spPr>
          <a:xfrm>
            <a:off x="684213" y="3000375"/>
            <a:ext cx="6627812" cy="3297238"/>
          </a:xfrm>
          <a:prstGeom prst="rect">
            <a:avLst/>
          </a:prstGeom>
          <a:noFill/>
          <a:ln w="9525">
            <a:noFill/>
          </a:ln>
        </p:spPr>
      </p:pic>
      <p:sp>
        <p:nvSpPr>
          <p:cNvPr id="30726" name="文本框 6"/>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
        <p:nvSpPr>
          <p:cNvPr id="30727" name="文本框 7"/>
          <p:cNvSpPr/>
          <p:nvPr/>
        </p:nvSpPr>
        <p:spPr>
          <a:xfrm>
            <a:off x="481013" y="828675"/>
            <a:ext cx="1066800"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2.5</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746" name="图片 4" descr="2.A 广告设置2"/>
          <p:cNvPicPr>
            <a:picLocks noChangeAspect="1"/>
          </p:cNvPicPr>
          <p:nvPr/>
        </p:nvPicPr>
        <p:blipFill>
          <a:blip r:embed="rId1"/>
          <a:stretch>
            <a:fillRect/>
          </a:stretch>
        </p:blipFill>
        <p:spPr>
          <a:xfrm>
            <a:off x="0" y="9525"/>
            <a:ext cx="9144000" cy="6838950"/>
          </a:xfrm>
          <a:prstGeom prst="rect">
            <a:avLst/>
          </a:prstGeom>
          <a:noFill/>
          <a:ln w="9525">
            <a:noFill/>
          </a:ln>
        </p:spPr>
      </p:pic>
      <p:sp>
        <p:nvSpPr>
          <p:cNvPr id="31747" name="文本框 5"/>
          <p:cNvSpPr/>
          <p:nvPr/>
        </p:nvSpPr>
        <p:spPr>
          <a:xfrm>
            <a:off x="635000" y="1987550"/>
            <a:ext cx="8031163" cy="1198563"/>
          </a:xfrm>
          <a:prstGeom prst="rect">
            <a:avLst/>
          </a:prstGeom>
          <a:noFill/>
          <a:ln w="9525">
            <a:noFill/>
          </a:ln>
        </p:spPr>
        <p:txBody>
          <a:bodyPr>
            <a:spAutoFit/>
          </a:bodyPr>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旧《指引》为18类，未纳入新广告形式，新《指引》按照载体和形式梳理，调整为2大类65小类，同时增补互动广告、裸眼3D广告等新技术、新媒体新的户外广告形式。按载体分25类，按形式分40类，增补户外广告新形式裸眼3D广告和增强现实（AR）广告。</a:t>
            </a:r>
            <a:endParaRPr lang="zh-CN" altLang="en-US" dirty="0">
              <a:latin typeface="Arial" panose="020B0604020202020204" pitchFamily="34" charset="0"/>
              <a:ea typeface="黑体" panose="02010609060101010101" pitchFamily="49" charset="-122"/>
            </a:endParaRPr>
          </a:p>
        </p:txBody>
      </p:sp>
      <p:pic>
        <p:nvPicPr>
          <p:cNvPr id="31748" name="图片 16" descr="IMG_271"/>
          <p:cNvPicPr>
            <a:picLocks noChangeAspect="1"/>
          </p:cNvPicPr>
          <p:nvPr/>
        </p:nvPicPr>
        <p:blipFill>
          <a:blip r:embed="rId2"/>
          <a:stretch>
            <a:fillRect/>
          </a:stretch>
        </p:blipFill>
        <p:spPr>
          <a:xfrm>
            <a:off x="1114425" y="692150"/>
            <a:ext cx="5872163" cy="1368425"/>
          </a:xfrm>
          <a:prstGeom prst="rect">
            <a:avLst/>
          </a:prstGeom>
          <a:noFill/>
          <a:ln w="9525">
            <a:noFill/>
          </a:ln>
        </p:spPr>
      </p:pic>
      <p:pic>
        <p:nvPicPr>
          <p:cNvPr id="31749" name="图片 17" descr="IMG_272"/>
          <p:cNvPicPr>
            <a:picLocks noChangeAspect="1"/>
          </p:cNvPicPr>
          <p:nvPr/>
        </p:nvPicPr>
        <p:blipFill>
          <a:blip r:embed="rId3"/>
          <a:stretch>
            <a:fillRect/>
          </a:stretch>
        </p:blipFill>
        <p:spPr>
          <a:xfrm>
            <a:off x="684213" y="3332163"/>
            <a:ext cx="3573462" cy="2859087"/>
          </a:xfrm>
          <a:prstGeom prst="rect">
            <a:avLst/>
          </a:prstGeom>
          <a:noFill/>
          <a:ln w="9525">
            <a:noFill/>
          </a:ln>
        </p:spPr>
      </p:pic>
      <p:pic>
        <p:nvPicPr>
          <p:cNvPr id="31750" name="图片 18" descr="IMG_273"/>
          <p:cNvPicPr>
            <a:picLocks noChangeAspect="1"/>
          </p:cNvPicPr>
          <p:nvPr/>
        </p:nvPicPr>
        <p:blipFill>
          <a:blip r:embed="rId4"/>
          <a:stretch>
            <a:fillRect/>
          </a:stretch>
        </p:blipFill>
        <p:spPr>
          <a:xfrm>
            <a:off x="4645025" y="3355975"/>
            <a:ext cx="3825875" cy="2909888"/>
          </a:xfrm>
          <a:prstGeom prst="rect">
            <a:avLst/>
          </a:prstGeom>
          <a:noFill/>
          <a:ln w="9525">
            <a:noFill/>
          </a:ln>
        </p:spPr>
      </p:pic>
      <p:sp>
        <p:nvSpPr>
          <p:cNvPr id="31751" name="文本框 6"/>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
        <p:nvSpPr>
          <p:cNvPr id="31752" name="文本框 9"/>
          <p:cNvSpPr/>
          <p:nvPr/>
        </p:nvSpPr>
        <p:spPr>
          <a:xfrm>
            <a:off x="481013" y="828675"/>
            <a:ext cx="1066800" cy="39878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2.6</a:t>
            </a:r>
            <a:r>
              <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20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70" name="图片 4" descr="2.A 广告设置2"/>
          <p:cNvPicPr>
            <a:picLocks noChangeAspect="1"/>
          </p:cNvPicPr>
          <p:nvPr/>
        </p:nvPicPr>
        <p:blipFill>
          <a:blip r:embed="rId1"/>
          <a:stretch>
            <a:fillRect/>
          </a:stretch>
        </p:blipFill>
        <p:spPr>
          <a:xfrm>
            <a:off x="0" y="9525"/>
            <a:ext cx="9144000" cy="6838950"/>
          </a:xfrm>
          <a:prstGeom prst="rect">
            <a:avLst/>
          </a:prstGeom>
          <a:noFill/>
          <a:ln w="9525">
            <a:noFill/>
          </a:ln>
        </p:spPr>
      </p:pic>
      <p:sp>
        <p:nvSpPr>
          <p:cNvPr id="32771" name="文本框 5"/>
          <p:cNvSpPr/>
          <p:nvPr/>
        </p:nvSpPr>
        <p:spPr>
          <a:xfrm>
            <a:off x="635000" y="2058988"/>
            <a:ext cx="8031163" cy="3414712"/>
          </a:xfrm>
          <a:prstGeom prst="rect">
            <a:avLst/>
          </a:prstGeom>
          <a:noFill/>
          <a:ln w="9525">
            <a:noFill/>
          </a:ln>
        </p:spPr>
        <p:txBody>
          <a:bodyPr>
            <a:spAutoFit/>
          </a:bodyPr>
          <a:p>
            <a:pPr>
              <a:lnSpc>
                <a:spcPct val="150000"/>
              </a:lnSpc>
              <a:buFont typeface="Wingdings" panose="05000000000000000000" pitchFamily="2" charset="2"/>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新《指引》实行分区分类指引，商业特别活跃的区域总面积指标由“辖区控制性规划”和“设计方案”确定，以“安全、美观”为基石不设上限；一般区域户外广告设施总面积上限由40%下调至20%。此外，新《指引》删除15条与专项规划重复或矛盾的条款。鼓励多样化设置，塑造城市风貌景观。优化条款50条，增补条款45条；优化增补指标35个，删除影响创意、创新的“一刀切”指标5个。</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anose="05000000000000000000" pitchFamily="2" charset="2"/>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结束语：随着北京带头叫停统一招牌户外广告，多地相继出台了户外广告实施新规。户外广告是城市化进程的重要现象，应与城市形象建设具有整体性，使户外广告真正作为一种艺术形式和有效方法装点城市。期望未来这个能更规范化，让户外广告更为有效地为塑造城市形象，发挥应有的作用。</a:t>
            </a:r>
            <a:endParaRPr lang="zh-CN" altLang="en-US" dirty="0">
              <a:latin typeface="Arial" panose="020B0604020202020204" pitchFamily="34" charset="0"/>
              <a:ea typeface="黑体" panose="02010609060101010101" pitchFamily="49" charset="-122"/>
            </a:endParaRPr>
          </a:p>
        </p:txBody>
      </p:sp>
      <p:pic>
        <p:nvPicPr>
          <p:cNvPr id="32772" name="图片 22" descr="IMG_277"/>
          <p:cNvPicPr>
            <a:picLocks noChangeAspect="1"/>
          </p:cNvPicPr>
          <p:nvPr/>
        </p:nvPicPr>
        <p:blipFill>
          <a:blip r:embed="rId2"/>
          <a:stretch>
            <a:fillRect/>
          </a:stretch>
        </p:blipFill>
        <p:spPr>
          <a:xfrm>
            <a:off x="1116013" y="692150"/>
            <a:ext cx="5870575" cy="1368425"/>
          </a:xfrm>
          <a:prstGeom prst="rect">
            <a:avLst/>
          </a:prstGeom>
          <a:noFill/>
          <a:ln w="9525">
            <a:noFill/>
          </a:ln>
        </p:spPr>
      </p:pic>
      <p:sp>
        <p:nvSpPr>
          <p:cNvPr id="32773" name="文本框 6"/>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
        <p:nvSpPr>
          <p:cNvPr id="32774" name="文本框 7"/>
          <p:cNvSpPr/>
          <p:nvPr/>
        </p:nvSpPr>
        <p:spPr>
          <a:xfrm>
            <a:off x="481013" y="828675"/>
            <a:ext cx="1066800"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2.7</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794" name="图片 4" descr="2.A 广告设置2"/>
          <p:cNvPicPr>
            <a:picLocks noChangeAspect="1"/>
          </p:cNvPicPr>
          <p:nvPr/>
        </p:nvPicPr>
        <p:blipFill>
          <a:blip r:embed="rId1"/>
          <a:stretch>
            <a:fillRect/>
          </a:stretch>
        </p:blipFill>
        <p:spPr>
          <a:xfrm>
            <a:off x="0" y="0"/>
            <a:ext cx="9144000" cy="6838950"/>
          </a:xfrm>
          <a:prstGeom prst="rect">
            <a:avLst/>
          </a:prstGeom>
          <a:noFill/>
          <a:ln w="9525">
            <a:noFill/>
          </a:ln>
        </p:spPr>
      </p:pic>
      <p:sp>
        <p:nvSpPr>
          <p:cNvPr id="33795" name="文本框 6"/>
          <p:cNvSpPr/>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B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新政解读</a:t>
            </a:r>
            <a:endParaRPr lang="zh-CN" altLang="en-US" dirty="0">
              <a:latin typeface="Arial" panose="020B0604020202020204" pitchFamily="34" charset="0"/>
              <a:ea typeface="黑体" panose="02010609060101010101" pitchFamily="49" charset="-122"/>
            </a:endParaRPr>
          </a:p>
        </p:txBody>
      </p:sp>
      <p:sp>
        <p:nvSpPr>
          <p:cNvPr id="33796" name="文本框 7"/>
          <p:cNvSpPr/>
          <p:nvPr/>
        </p:nvSpPr>
        <p:spPr>
          <a:xfrm>
            <a:off x="481013" y="828675"/>
            <a:ext cx="6323012"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8</a:t>
            </a:r>
            <a:r>
              <a:rPr lang="zh-CN" altLang="en-US" b="1"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景观雕塑式广告设施设置要求</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3797" name="Picture 5" descr="[5SI9M497ESZX_~CAJWXTFD"/>
          <p:cNvPicPr>
            <a:picLocks noChangeAspect="1"/>
          </p:cNvPicPr>
          <p:nvPr/>
        </p:nvPicPr>
        <p:blipFill>
          <a:blip r:embed="rId2"/>
          <a:srcRect r="2922"/>
          <a:stretch>
            <a:fillRect/>
          </a:stretch>
        </p:blipFill>
        <p:spPr>
          <a:xfrm>
            <a:off x="611188" y="1270000"/>
            <a:ext cx="3565525" cy="4718050"/>
          </a:xfrm>
          <a:prstGeom prst="rect">
            <a:avLst/>
          </a:prstGeom>
          <a:noFill/>
          <a:ln w="9525">
            <a:noFill/>
          </a:ln>
        </p:spPr>
      </p:pic>
      <p:pic>
        <p:nvPicPr>
          <p:cNvPr id="33798" name="Picture 6" descr="LD9]D`T59~}Y`DYS`NSZ3I5"/>
          <p:cNvPicPr>
            <a:picLocks noChangeAspect="1"/>
          </p:cNvPicPr>
          <p:nvPr/>
        </p:nvPicPr>
        <p:blipFill>
          <a:blip r:embed="rId3"/>
          <a:srcRect b="3067"/>
          <a:stretch>
            <a:fillRect/>
          </a:stretch>
        </p:blipFill>
        <p:spPr>
          <a:xfrm>
            <a:off x="5076825" y="1339850"/>
            <a:ext cx="3524250" cy="4816475"/>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
          <p:cNvPicPr>
            <a:picLocks noChangeAspect="1"/>
          </p:cNvPicPr>
          <p:nvPr/>
        </p:nvPicPr>
        <p:blipFill>
          <a:blip r:embed="rId1"/>
          <a:stretch>
            <a:fillRect/>
          </a:stretch>
        </p:blipFill>
        <p:spPr>
          <a:xfrm>
            <a:off x="0" y="8890"/>
            <a:ext cx="9144000" cy="6839585"/>
          </a:xfrm>
          <a:prstGeom prst="rect">
            <a:avLst/>
          </a:prstGeom>
        </p:spPr>
      </p:pic>
      <p:sp>
        <p:nvSpPr>
          <p:cNvPr id="34819" name="文本框 2"/>
          <p:cNvSpPr/>
          <p:nvPr/>
        </p:nvSpPr>
        <p:spPr>
          <a:xfrm>
            <a:off x="468313" y="2924175"/>
            <a:ext cx="8208962" cy="2963863"/>
          </a:xfrm>
          <a:prstGeom prst="rect">
            <a:avLst/>
          </a:prstGeom>
          <a:noFill/>
          <a:ln w="9525">
            <a:noFill/>
          </a:ln>
        </p:spPr>
        <p:txBody>
          <a:bodyPr>
            <a:spAutoFit/>
          </a:bodyPr>
          <a:p>
            <a:pPr>
              <a:lnSpc>
                <a:spcPts val="2800"/>
              </a:lnSpc>
            </a:pP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随着我国城镇化进程的不断推进，对城市建设的品质和精细化管理都提出了更高的要求，为适应这种城市发展的新形势和新要求，在《深圳市户外广告设置指引》的基础上，结合深圳市实际情况，对楼宇标识（即名牌（含Logo）类户外招牌）相关规范进行深化和细化，特组织编制《深圳市建筑楼宇标识设置指引》。在规范设置的基础上，通过国际化、精品化、创意化引导，精细化提升深圳市楼宇标识设置、管理水平，促进楼宇标识品质提升，使之真正成为深圳市城市市容环境建设的点睛之笔。楼宇标识从属于城市整体环境，是城市整体环境的有益装点。楼宇标识需与所处环境、所附着建筑相协调，具有设计美感。</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目录：</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B</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.01</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定义与名词解释、</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B</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.0</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2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通用规范、</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B</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.0</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3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分类指引</a:t>
            </a:r>
            <a:endParaRPr lang="zh-CN" altLang="en-US" dirty="0">
              <a:latin typeface="Arial" panose="020B0604020202020204" pitchFamily="34" charset="0"/>
              <a:ea typeface="黑体" panose="02010609060101010101" pitchFamily="49" charset="-122"/>
            </a:endParaRPr>
          </a:p>
        </p:txBody>
      </p:sp>
      <p:sp>
        <p:nvSpPr>
          <p:cNvPr id="33795" name="文本框 6"/>
          <p:cNvSpPr/>
          <p:nvPr>
            <p:custDataLst>
              <p:tags r:id="rId2"/>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nvPicPr>
        <p:blipFill>
          <a:blip r:embed="rId1"/>
          <a:stretch>
            <a:fillRect/>
          </a:stretch>
        </p:blipFill>
        <p:spPr>
          <a:xfrm>
            <a:off x="0" y="8890"/>
            <a:ext cx="9144000" cy="6839585"/>
          </a:xfrm>
          <a:prstGeom prst="rect">
            <a:avLst/>
          </a:prstGeom>
        </p:spPr>
      </p:pic>
      <p:sp>
        <p:nvSpPr>
          <p:cNvPr id="35843" name="文本框 4"/>
          <p:cNvSpPr/>
          <p:nvPr/>
        </p:nvSpPr>
        <p:spPr>
          <a:xfrm>
            <a:off x="468313" y="1270000"/>
            <a:ext cx="8208962" cy="4899025"/>
          </a:xfrm>
          <a:prstGeom prst="rect">
            <a:avLst/>
          </a:prstGeom>
          <a:noFill/>
          <a:ln w="9525">
            <a:noFill/>
          </a:ln>
        </p:spPr>
        <p:txBody>
          <a:bodyPr>
            <a:spAutoFit/>
          </a:bodyPr>
          <a:p>
            <a:pPr>
              <a:lnSpc>
                <a:spcPts val="2500"/>
              </a:lnSpc>
            </a:pP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楼宇标识定义：</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本《指引》所称楼宇标识是指企、事业单位、社会团体等利用户外空间，在其拥有合法权属 （含租赁）的办公、生产及经营场所，独立或利用建筑等载体设置的用来显示该用地、建筑或其中 办公、生产及经营场所名称、标识（含Logo）等合法内容的非盈利设施。</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楼宇标识名词解释：</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1.</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落地式楼宇标识：</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是指直接设置在地面上的，独立于建筑或构筑物的楼宇标识设施 。</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2.</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附着式楼宇标识：</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附着于合法的建筑物、构筑物或其附属结构设置的楼宇标识设施。可进一步细分为墙面式、雨棚式、院门式和围墙式。</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① 墙面式：</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附着于建筑物外墙设置的，与所附着墙体平行且突出墙体距离不超过0.3m的楼宇标识。</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② 雨棚式：</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附着于建筑雨棚设置的楼宇标识。雨棚是指在建筑主要出入口处，由建筑外墙和附加的支撑构件支撑的建筑附属设施。</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③ 院门式：</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附着于院门设置的楼宇标识。院门是指在场地出入口处，跨越出入口道路上方的构筑物。</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5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④ 围墙式：</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附着于建筑或宗地围墙设置的楼宇标识。</a:t>
            </a:r>
            <a:endParaRPr lang="zh-CN" altLang="en-US" dirty="0">
              <a:latin typeface="Arial" panose="020B0604020202020204" pitchFamily="34" charset="0"/>
              <a:ea typeface="黑体" panose="02010609060101010101" pitchFamily="49" charset="-122"/>
            </a:endParaRPr>
          </a:p>
        </p:txBody>
      </p:sp>
      <p:sp>
        <p:nvSpPr>
          <p:cNvPr id="35844" name="文本框 6"/>
          <p:cNvSpPr/>
          <p:nvPr/>
        </p:nvSpPr>
        <p:spPr>
          <a:xfrm>
            <a:off x="481013" y="828675"/>
            <a:ext cx="3201987"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定义与名词解释</a:t>
            </a:r>
            <a:endParaRPr lang="zh-CN" altLang="en-US" dirty="0">
              <a:latin typeface="Arial" panose="020B0604020202020204" pitchFamily="34" charset="0"/>
              <a:ea typeface="黑体" panose="02010609060101010101" pitchFamily="49" charset="-122"/>
            </a:endParaRPr>
          </a:p>
        </p:txBody>
      </p:sp>
      <p:sp>
        <p:nvSpPr>
          <p:cNvPr id="33795" name="文本框 6"/>
          <p:cNvSpPr/>
          <p:nvPr>
            <p:custDataLst>
              <p:tags r:id="rId2"/>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pic>
        <p:nvPicPr>
          <p:cNvPr id="36867" name="图片 2" descr="深圳市建筑楼宇标识设置指引 2020.7_05"/>
          <p:cNvPicPr>
            <a:picLocks noChangeAspect="1"/>
          </p:cNvPicPr>
          <p:nvPr/>
        </p:nvPicPr>
        <p:blipFill>
          <a:blip r:embed="rId4">
            <a:clrChange>
              <a:clrFrom>
                <a:srgbClr val="FFFFFF"/>
              </a:clrFrom>
              <a:clrTo>
                <a:srgbClr val="FFFFFF">
                  <a:alpha val="0"/>
                </a:srgbClr>
              </a:clrTo>
            </a:clrChange>
          </a:blip>
          <a:srcRect t="47028" b="8493"/>
          <a:stretch>
            <a:fillRect/>
          </a:stretch>
        </p:blipFill>
        <p:spPr>
          <a:xfrm>
            <a:off x="539750" y="1255713"/>
            <a:ext cx="7958138" cy="5113337"/>
          </a:xfrm>
          <a:prstGeom prst="rect">
            <a:avLst/>
          </a:prstGeom>
          <a:noFill/>
          <a:ln w="9525">
            <a:noFill/>
          </a:ln>
        </p:spPr>
      </p:pic>
      <p:sp>
        <p:nvSpPr>
          <p:cNvPr id="36868" name="文本框 6"/>
          <p:cNvSpPr/>
          <p:nvPr/>
        </p:nvSpPr>
        <p:spPr>
          <a:xfrm>
            <a:off x="481013" y="828675"/>
            <a:ext cx="4178300"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楼宇标识名词图例</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37891" name="文本框 6"/>
          <p:cNvSpPr/>
          <p:nvPr/>
        </p:nvSpPr>
        <p:spPr>
          <a:xfrm>
            <a:off x="481013" y="828675"/>
            <a:ext cx="4178300"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楼宇标识设置位置</a:t>
            </a:r>
            <a:endParaRPr lang="zh-CN" altLang="en-US" dirty="0">
              <a:latin typeface="Arial" panose="020B0604020202020204" pitchFamily="34" charset="0"/>
              <a:ea typeface="黑体" panose="02010609060101010101" pitchFamily="49" charset="-122"/>
            </a:endParaRPr>
          </a:p>
        </p:txBody>
      </p:sp>
      <p:pic>
        <p:nvPicPr>
          <p:cNvPr id="37892" name="图片 1" descr="image_15"/>
          <p:cNvPicPr>
            <a:picLocks noChangeAspect="1"/>
          </p:cNvPicPr>
          <p:nvPr/>
        </p:nvPicPr>
        <p:blipFill>
          <a:blip r:embed="rId4">
            <a:clrChange>
              <a:clrFrom>
                <a:srgbClr val="FFFFFF"/>
              </a:clrFrom>
              <a:clrTo>
                <a:srgbClr val="FFFFFF">
                  <a:alpha val="0"/>
                </a:srgbClr>
              </a:clrTo>
            </a:clrChange>
          </a:blip>
          <a:srcRect t="6830"/>
          <a:stretch>
            <a:fillRect/>
          </a:stretch>
        </p:blipFill>
        <p:spPr>
          <a:xfrm>
            <a:off x="552450" y="1285875"/>
            <a:ext cx="7280275" cy="5121275"/>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38915" name="文本框 6"/>
          <p:cNvSpPr/>
          <p:nvPr/>
        </p:nvSpPr>
        <p:spPr>
          <a:xfrm>
            <a:off x="481013" y="828675"/>
            <a:ext cx="8272462" cy="368300"/>
          </a:xfrm>
          <a:prstGeom prst="rect">
            <a:avLst/>
          </a:prstGeom>
          <a:noFill/>
          <a:ln w="9525">
            <a:noFill/>
          </a:ln>
        </p:spPr>
        <p:txBody>
          <a:bodyPr>
            <a:spAutoFit/>
          </a:bodyPr>
          <a:p>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 </a:t>
            </a:r>
            <a:r>
              <a:rPr lang="zh-CN" altLang="en-US" dirty="0">
                <a:solidFill>
                  <a:srgbClr val="3C8C92"/>
                </a:solidFill>
                <a:latin typeface="Arial" panose="020B0604020202020204" pitchFamily="34" charset="0"/>
                <a:ea typeface="黑体" panose="02010609060101010101" pitchFamily="49" charset="-122"/>
                <a:sym typeface="宋体" panose="02010600030101010101" pitchFamily="2" charset="-122"/>
              </a:rPr>
              <a:t>根据楼宇标识设置位置的不同，分为落地式、附着式两大类。</a:t>
            </a:r>
            <a:endParaRPr lang="zh-CN" altLang="en-US" dirty="0">
              <a:latin typeface="Arial" panose="020B0604020202020204" pitchFamily="34" charset="0"/>
              <a:ea typeface="黑体" panose="02010609060101010101" pitchFamily="49" charset="-122"/>
            </a:endParaRPr>
          </a:p>
        </p:txBody>
      </p:sp>
      <p:pic>
        <p:nvPicPr>
          <p:cNvPr id="38916" name="图片 4" descr="3.B 楼宇标识3.0"/>
          <p:cNvPicPr>
            <a:picLocks noChangeAspect="1"/>
          </p:cNvPicPr>
          <p:nvPr/>
        </p:nvPicPr>
        <p:blipFill>
          <a:blip r:embed="rId4">
            <a:clrChange>
              <a:clrFrom>
                <a:srgbClr val="FFFFFF"/>
              </a:clrFrom>
              <a:clrTo>
                <a:srgbClr val="FFFFFF">
                  <a:alpha val="0"/>
                </a:srgbClr>
              </a:clrTo>
            </a:clrChange>
          </a:blip>
          <a:stretch>
            <a:fillRect/>
          </a:stretch>
        </p:blipFill>
        <p:spPr>
          <a:xfrm>
            <a:off x="469900" y="1409700"/>
            <a:ext cx="8204200" cy="4756150"/>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39939" name="文本框 1"/>
          <p:cNvSpPr/>
          <p:nvPr/>
        </p:nvSpPr>
        <p:spPr>
          <a:xfrm>
            <a:off x="468313" y="1700213"/>
            <a:ext cx="8208962" cy="1860550"/>
          </a:xfrm>
          <a:prstGeom prst="rect">
            <a:avLst/>
          </a:prstGeom>
          <a:noFill/>
          <a:ln w="9525">
            <a:noFill/>
          </a:ln>
        </p:spPr>
        <p:txBody>
          <a:bodyPr>
            <a:spAutoFit/>
          </a:bodyPr>
          <a:p>
            <a:pPr>
              <a:lnSpc>
                <a:spcPts val="2300"/>
              </a:lnSpc>
            </a:pPr>
            <a:r>
              <a:rPr lang="en-US" altLang="zh-CN" sz="1600" dirty="0">
                <a:solidFill>
                  <a:srgbClr val="000000"/>
                </a:solidFill>
                <a:latin typeface="Arial" panose="020B0604020202020204" pitchFamily="34" charset="0"/>
                <a:ea typeface="黑体" panose="02010609060101010101" pitchFamily="49" charset="-122"/>
                <a:sym typeface="Arial" panose="020B0604020202020204" pitchFamily="34" charset="0"/>
              </a:rPr>
              <a:t>      </a:t>
            </a:r>
            <a:r>
              <a:rPr lang="en-US" altLang="zh-CN" sz="1600" b="1" dirty="0">
                <a:solidFill>
                  <a:srgbClr val="000000"/>
                </a:solidFill>
                <a:latin typeface="Arial" panose="020B0604020202020204" pitchFamily="34" charset="0"/>
                <a:ea typeface="黑体" panose="02010609060101010101" pitchFamily="49" charset="-122"/>
                <a:sym typeface="Arial" panose="020B0604020202020204" pitchFamily="34" charset="0"/>
              </a:rPr>
              <a:t>1.</a:t>
            </a:r>
            <a:r>
              <a:rPr lang="zh-CN" altLang="en-US" sz="1600" b="1" dirty="0">
                <a:solidFill>
                  <a:srgbClr val="000000"/>
                </a:solidFill>
                <a:latin typeface="Arial" panose="020B0604020202020204" pitchFamily="34" charset="0"/>
                <a:ea typeface="黑体" panose="02010609060101010101" pitchFamily="49" charset="-122"/>
                <a:sym typeface="Arial" panose="020B0604020202020204" pitchFamily="34" charset="0"/>
              </a:rPr>
              <a:t>间接照明楼宇标识：</a:t>
            </a: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光源独立安装于楼宇标识的外部，通过定向的反射面照亮楼宇标识的照明方式。但不包括照明的主要用途不是用于楼宇标识照明的情况。</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nSpc>
                <a:spcPts val="2300"/>
              </a:lnSpc>
            </a:pPr>
            <a:r>
              <a:rPr lang="en-US" altLang="zh-CN" sz="1600" dirty="0">
                <a:solidFill>
                  <a:srgbClr val="000000"/>
                </a:solidFill>
                <a:latin typeface="Arial" panose="020B0604020202020204" pitchFamily="34" charset="0"/>
                <a:ea typeface="黑体" panose="02010609060101010101" pitchFamily="49" charset="-122"/>
                <a:sym typeface="Arial" panose="020B0604020202020204" pitchFamily="34" charset="0"/>
              </a:rPr>
              <a:t>      </a:t>
            </a:r>
            <a:r>
              <a:rPr lang="en-US" altLang="zh-CN" sz="1600" b="1" dirty="0">
                <a:solidFill>
                  <a:srgbClr val="000000"/>
                </a:solidFill>
                <a:latin typeface="Arial" panose="020B0604020202020204" pitchFamily="34" charset="0"/>
                <a:ea typeface="黑体" panose="02010609060101010101" pitchFamily="49" charset="-122"/>
                <a:sym typeface="Arial" panose="020B0604020202020204" pitchFamily="34" charset="0"/>
              </a:rPr>
              <a:t>2.</a:t>
            </a:r>
            <a:r>
              <a:rPr lang="zh-CN" altLang="en-US" sz="1600" b="1" dirty="0">
                <a:solidFill>
                  <a:srgbClr val="000000"/>
                </a:solidFill>
                <a:latin typeface="Arial" panose="020B0604020202020204" pitchFamily="34" charset="0"/>
                <a:ea typeface="黑体" panose="02010609060101010101" pitchFamily="49" charset="-122"/>
                <a:sym typeface="Arial" panose="020B0604020202020204" pitchFamily="34" charset="0"/>
              </a:rPr>
              <a:t>内部照明楼宇标识：</a:t>
            </a: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通过在内部安装灯具进行照明，其光源不会被人直接看到的楼宇标识，包括灯箱及发光单体字等。</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nSpc>
                <a:spcPts val="2300"/>
              </a:lnSpc>
            </a:pPr>
            <a:r>
              <a:rPr lang="en-US" altLang="zh-CN" sz="1600" dirty="0">
                <a:solidFill>
                  <a:srgbClr val="000000"/>
                </a:solidFill>
                <a:latin typeface="Arial" panose="020B0604020202020204" pitchFamily="34" charset="0"/>
                <a:ea typeface="黑体" panose="02010609060101010101" pitchFamily="49" charset="-122"/>
                <a:sym typeface="Arial" panose="020B0604020202020204" pitchFamily="34" charset="0"/>
              </a:rPr>
              <a:t>     </a:t>
            </a:r>
            <a:r>
              <a:rPr lang="en-US" altLang="zh-CN" sz="1600" b="1" dirty="0">
                <a:solidFill>
                  <a:srgbClr val="000000"/>
                </a:solidFill>
                <a:latin typeface="Arial" panose="020B0604020202020204" pitchFamily="34" charset="0"/>
                <a:ea typeface="黑体" panose="02010609060101010101" pitchFamily="49" charset="-122"/>
                <a:sym typeface="Arial" panose="020B0604020202020204" pitchFamily="34" charset="0"/>
              </a:rPr>
              <a:t> 3.</a:t>
            </a:r>
            <a:r>
              <a:rPr lang="zh-CN" altLang="en-US" sz="1600" b="1" dirty="0">
                <a:solidFill>
                  <a:srgbClr val="000000"/>
                </a:solidFill>
                <a:latin typeface="Arial" panose="020B0604020202020204" pitchFamily="34" charset="0"/>
                <a:ea typeface="黑体" panose="02010609060101010101" pitchFamily="49" charset="-122"/>
                <a:sym typeface="Arial" panose="020B0604020202020204" pitchFamily="34" charset="0"/>
              </a:rPr>
              <a:t>裸光源照明楼宇标识</a:t>
            </a: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：是指利用LED等直接暴露在人视野中的光源作为组成要素的楼宇标识。</a:t>
            </a:r>
            <a:endParaRPr lang="zh-CN" altLang="en-US" dirty="0">
              <a:latin typeface="Arial" panose="020B0604020202020204" pitchFamily="34" charset="0"/>
              <a:ea typeface="黑体" panose="02010609060101010101" pitchFamily="49" charset="-122"/>
            </a:endParaRPr>
          </a:p>
        </p:txBody>
      </p:sp>
      <p:sp>
        <p:nvSpPr>
          <p:cNvPr id="39940" name="文本框 6"/>
          <p:cNvSpPr/>
          <p:nvPr/>
        </p:nvSpPr>
        <p:spPr>
          <a:xfrm>
            <a:off x="468313" y="828675"/>
            <a:ext cx="8050212" cy="808990"/>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4  </a:t>
            </a:r>
            <a:r>
              <a:rPr lang="zh-CN" altLang="en-US" dirty="0">
                <a:solidFill>
                  <a:srgbClr val="3C8C92"/>
                </a:solidFill>
                <a:latin typeface="Arial" panose="020B0604020202020204" pitchFamily="34" charset="0"/>
                <a:ea typeface="黑体" panose="02010609060101010101" pitchFamily="49" charset="-122"/>
                <a:sym typeface="宋体" panose="02010600030101010101" pitchFamily="2" charset="-122"/>
              </a:rPr>
              <a:t>根据楼宇标识照明方式的不同，可以分为间接照明、内部照明和裸光源照明三类。</a:t>
            </a:r>
            <a:endParaRPr lang="zh-CN" altLang="en-US" dirty="0">
              <a:latin typeface="Arial" panose="020B0604020202020204" pitchFamily="34" charset="0"/>
              <a:ea typeface="黑体" panose="02010609060101010101" pitchFamily="49" charset="-122"/>
            </a:endParaRPr>
          </a:p>
        </p:txBody>
      </p:sp>
      <p:pic>
        <p:nvPicPr>
          <p:cNvPr id="39941" name="图片 2"/>
          <p:cNvPicPr>
            <a:picLocks noChangeAspect="1"/>
          </p:cNvPicPr>
          <p:nvPr/>
        </p:nvPicPr>
        <p:blipFill>
          <a:blip r:embed="rId4"/>
          <a:stretch>
            <a:fillRect/>
          </a:stretch>
        </p:blipFill>
        <p:spPr>
          <a:xfrm>
            <a:off x="5940425" y="3789363"/>
            <a:ext cx="2516188" cy="1838325"/>
          </a:xfrm>
          <a:prstGeom prst="rect">
            <a:avLst/>
          </a:prstGeom>
          <a:noFill/>
          <a:ln w="9525">
            <a:noFill/>
          </a:ln>
        </p:spPr>
      </p:pic>
      <p:pic>
        <p:nvPicPr>
          <p:cNvPr id="39942" name="图片 5"/>
          <p:cNvPicPr>
            <a:picLocks noChangeAspect="1"/>
          </p:cNvPicPr>
          <p:nvPr/>
        </p:nvPicPr>
        <p:blipFill>
          <a:blip r:embed="rId5"/>
          <a:stretch>
            <a:fillRect/>
          </a:stretch>
        </p:blipFill>
        <p:spPr>
          <a:xfrm>
            <a:off x="612775" y="3783013"/>
            <a:ext cx="2514600" cy="1851025"/>
          </a:xfrm>
          <a:prstGeom prst="rect">
            <a:avLst/>
          </a:prstGeom>
          <a:noFill/>
          <a:ln w="9525">
            <a:noFill/>
          </a:ln>
        </p:spPr>
      </p:pic>
      <p:pic>
        <p:nvPicPr>
          <p:cNvPr id="39943" name="图片 7"/>
          <p:cNvPicPr>
            <a:picLocks noChangeAspect="1"/>
          </p:cNvPicPr>
          <p:nvPr/>
        </p:nvPicPr>
        <p:blipFill>
          <a:blip r:embed="rId6"/>
          <a:stretch>
            <a:fillRect/>
          </a:stretch>
        </p:blipFill>
        <p:spPr>
          <a:xfrm>
            <a:off x="3276600" y="3789363"/>
            <a:ext cx="2514600" cy="1838325"/>
          </a:xfrm>
          <a:prstGeom prst="rect">
            <a:avLst/>
          </a:prstGeom>
          <a:noFill/>
          <a:ln w="9525">
            <a:noFill/>
          </a:ln>
        </p:spPr>
      </p:pic>
      <p:sp>
        <p:nvSpPr>
          <p:cNvPr id="39944" name="文本框 8"/>
          <p:cNvSpPr/>
          <p:nvPr/>
        </p:nvSpPr>
        <p:spPr>
          <a:xfrm>
            <a:off x="611188" y="5734050"/>
            <a:ext cx="2411412" cy="582613"/>
          </a:xfrm>
          <a:prstGeom prst="rect">
            <a:avLst/>
          </a:prstGeom>
          <a:noFill/>
          <a:ln w="9525">
            <a:noFill/>
          </a:ln>
        </p:spPr>
        <p:txBody>
          <a:bodyPr>
            <a:spAutoFit/>
          </a:bodyPr>
          <a:p>
            <a:pPr algn="ct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间接照明楼宇标识</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gn="ct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外投光（被动发光）</a:t>
            </a:r>
            <a:endParaRPr lang="zh-CN" altLang="en-US" dirty="0">
              <a:latin typeface="Arial" panose="020B0604020202020204" pitchFamily="34" charset="0"/>
              <a:ea typeface="黑体" panose="02010609060101010101" pitchFamily="49" charset="-122"/>
            </a:endParaRPr>
          </a:p>
        </p:txBody>
      </p:sp>
      <p:sp>
        <p:nvSpPr>
          <p:cNvPr id="39945" name="文本框 9"/>
          <p:cNvSpPr/>
          <p:nvPr/>
        </p:nvSpPr>
        <p:spPr>
          <a:xfrm>
            <a:off x="3249613" y="5716588"/>
            <a:ext cx="2411412" cy="584200"/>
          </a:xfrm>
          <a:prstGeom prst="rect">
            <a:avLst/>
          </a:prstGeom>
          <a:noFill/>
          <a:ln w="9525">
            <a:noFill/>
          </a:ln>
        </p:spPr>
        <p:txBody>
          <a:bodyPr>
            <a:spAutoFit/>
          </a:bodyPr>
          <a:p>
            <a:pPr algn="ct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内部照明楼宇标识</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gn="ct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内透光</a:t>
            </a:r>
            <a:r>
              <a:rPr lang="zh-CN" altLang="en-US" sz="1600" dirty="0">
                <a:solidFill>
                  <a:srgbClr val="000000"/>
                </a:solidFill>
                <a:latin typeface="Arial" panose="020B0604020202020204" pitchFamily="34" charset="0"/>
                <a:ea typeface="黑体" panose="02010609060101010101" pitchFamily="49" charset="-122"/>
                <a:sym typeface="宋体" panose="02010600030101010101" pitchFamily="2" charset="-122"/>
              </a:rPr>
              <a:t>（被动发光）</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p:txBody>
      </p:sp>
      <p:sp>
        <p:nvSpPr>
          <p:cNvPr id="39946" name="文本框 11"/>
          <p:cNvSpPr/>
          <p:nvPr/>
        </p:nvSpPr>
        <p:spPr>
          <a:xfrm>
            <a:off x="5959475" y="5700713"/>
            <a:ext cx="2411413" cy="582612"/>
          </a:xfrm>
          <a:prstGeom prst="rect">
            <a:avLst/>
          </a:prstGeom>
          <a:noFill/>
          <a:ln w="9525">
            <a:noFill/>
          </a:ln>
        </p:spPr>
        <p:txBody>
          <a:bodyPr>
            <a:spAutoFit/>
          </a:bodyPr>
          <a:p>
            <a:pPr algn="ct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裸光源照明楼宇标识</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a:p>
            <a:pPr algn="ctr"/>
            <a:r>
              <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rPr>
              <a:t>自发光</a:t>
            </a:r>
            <a:r>
              <a:rPr lang="zh-CN" altLang="en-US" sz="1600" dirty="0">
                <a:solidFill>
                  <a:srgbClr val="000000"/>
                </a:solidFill>
                <a:latin typeface="Arial" panose="020B0604020202020204" pitchFamily="34" charset="0"/>
                <a:ea typeface="黑体" panose="02010609060101010101" pitchFamily="49" charset="-122"/>
                <a:sym typeface="宋体" panose="02010600030101010101" pitchFamily="2" charset="-122"/>
              </a:rPr>
              <a:t>（外露光源）</a:t>
            </a:r>
            <a:endParaRPr lang="zh-CN" altLang="en-US" sz="1600" dirty="0">
              <a:solidFill>
                <a:srgbClr val="000000"/>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40963" name="文本框 5"/>
          <p:cNvSpPr/>
          <p:nvPr/>
        </p:nvSpPr>
        <p:spPr>
          <a:xfrm>
            <a:off x="539750" y="1412875"/>
            <a:ext cx="7921625" cy="2963545"/>
          </a:xfrm>
          <a:prstGeom prst="rect">
            <a:avLst/>
          </a:prstGeom>
          <a:noFill/>
          <a:ln w="9525">
            <a:noFill/>
          </a:ln>
        </p:spPr>
        <p:txBody>
          <a:bodyPr>
            <a:spAutoFit/>
          </a:bodyPr>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总体要求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 一般规定 </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 楼宇标识内容的要求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 楼宇标识类型和数量的要求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 楼宇标识规格尺寸的要求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.6 楼宇标识色彩的要求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.7 楼宇标识夜景照明的要求</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2</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.8 楼宇标识外观材料的要求</a:t>
            </a:r>
            <a:endParaRPr lang="zh-CN" altLang="en-US" dirty="0">
              <a:latin typeface="Arial" panose="020B0604020202020204" pitchFamily="34" charset="0"/>
              <a:ea typeface="黑体" panose="02010609060101010101" pitchFamily="49" charset="-122"/>
            </a:endParaRPr>
          </a:p>
        </p:txBody>
      </p:sp>
      <p:sp>
        <p:nvSpPr>
          <p:cNvPr id="40964" name="文本框 6"/>
          <p:cNvSpPr/>
          <p:nvPr/>
        </p:nvSpPr>
        <p:spPr>
          <a:xfrm>
            <a:off x="468313" y="828675"/>
            <a:ext cx="8050212"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通用规范</a:t>
            </a:r>
            <a:endParaRPr lang="zh-CN" altLang="en-US" dirty="0">
              <a:solidFill>
                <a:srgbClr val="3C8C92"/>
              </a:solidFill>
              <a:latin typeface="Arial" panose="020B0604020202020204" pitchFamily="34" charset="0"/>
              <a:ea typeface="黑体" panose="02010609060101010101" pitchFamily="49" charset="-122"/>
              <a:sym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41987" name="文本框 5"/>
          <p:cNvSpPr/>
          <p:nvPr/>
        </p:nvSpPr>
        <p:spPr>
          <a:xfrm>
            <a:off x="539750" y="1412875"/>
            <a:ext cx="7921625" cy="1886585"/>
          </a:xfrm>
          <a:prstGeom prst="rect">
            <a:avLst/>
          </a:prstGeom>
          <a:noFill/>
          <a:ln w="9525">
            <a:noFill/>
          </a:ln>
        </p:spPr>
        <p:txBody>
          <a:bodyPr>
            <a:spAutoFit/>
          </a:bodyPr>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3</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依建筑高度分类指引</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3</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 依立面材料（结构）类型分类指引</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3</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 依设施类型分类指引</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3</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 依设计要素分类指引</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8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3</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 特定功能区域分类指引</a:t>
            </a:r>
            <a:endParaRPr lang="zh-CN" altLang="en-US" dirty="0">
              <a:latin typeface="Arial" panose="020B0604020202020204" pitchFamily="34" charset="0"/>
              <a:ea typeface="黑体" panose="02010609060101010101" pitchFamily="49" charset="-122"/>
            </a:endParaRPr>
          </a:p>
        </p:txBody>
      </p:sp>
      <p:sp>
        <p:nvSpPr>
          <p:cNvPr id="41988" name="文本框 6"/>
          <p:cNvSpPr/>
          <p:nvPr/>
        </p:nvSpPr>
        <p:spPr>
          <a:xfrm>
            <a:off x="468313" y="828675"/>
            <a:ext cx="8050212"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分类指引</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43011"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dirty="0">
                <a:solidFill>
                  <a:srgbClr val="3C8C92"/>
                </a:solidFill>
                <a:latin typeface="微软雅黑" panose="020B0503020204020204" pitchFamily="34" charset="-122"/>
                <a:ea typeface="微软雅黑" panose="020B0503020204020204" pitchFamily="34" charset="-122"/>
                <a:sym typeface="黑体" panose="02010609060101010101" pitchFamily="49" charset="-122"/>
              </a:rPr>
              <a:t>依建筑高度分类：高层建筑、多层建筑、低层建筑。</a:t>
            </a:r>
            <a:endParaRPr lang="zh-CN" altLang="en-US" dirty="0">
              <a:latin typeface="Arial" panose="020B0604020202020204" pitchFamily="34" charset="0"/>
              <a:ea typeface="黑体" panose="02010609060101010101" pitchFamily="49" charset="-122"/>
            </a:endParaRPr>
          </a:p>
        </p:txBody>
      </p:sp>
      <p:pic>
        <p:nvPicPr>
          <p:cNvPr id="43012" name="图片 2" descr="3.B 楼宇标识3.1"/>
          <p:cNvPicPr>
            <a:picLocks noChangeAspect="1"/>
          </p:cNvPicPr>
          <p:nvPr/>
        </p:nvPicPr>
        <p:blipFill>
          <a:blip r:embed="rId4">
            <a:clrChange>
              <a:clrFrom>
                <a:srgbClr val="FFFFFF"/>
              </a:clrFrom>
              <a:clrTo>
                <a:srgbClr val="FFFFFF">
                  <a:alpha val="0"/>
                </a:srgbClr>
              </a:clrTo>
            </a:clrChange>
          </a:blip>
          <a:stretch>
            <a:fillRect/>
          </a:stretch>
        </p:blipFill>
        <p:spPr>
          <a:xfrm>
            <a:off x="469900" y="1338263"/>
            <a:ext cx="8204200" cy="4754562"/>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44035"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2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依立面材料（结构）：</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玻璃幕墙</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、实墙体面、混合立面</a:t>
            </a:r>
            <a:endPar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4036" name="图片 2" descr="3.B 楼宇标识3.2"/>
          <p:cNvPicPr>
            <a:picLocks noChangeAspect="1"/>
          </p:cNvPicPr>
          <p:nvPr/>
        </p:nvPicPr>
        <p:blipFill>
          <a:blip r:embed="rId4">
            <a:clrChange>
              <a:clrFrom>
                <a:srgbClr val="FFFFFF"/>
              </a:clrFrom>
              <a:clrTo>
                <a:srgbClr val="FFFFFF">
                  <a:alpha val="0"/>
                </a:srgbClr>
              </a:clrTo>
            </a:clrChange>
          </a:blip>
          <a:stretch>
            <a:fillRect/>
          </a:stretch>
        </p:blipFill>
        <p:spPr>
          <a:xfrm>
            <a:off x="469900" y="1338263"/>
            <a:ext cx="8204200" cy="4754562"/>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45059"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依设施类型分类：</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落地式</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、墙面式、雨棚式、围墙式、院门式</a:t>
            </a:r>
            <a:endParaRPr lang="zh-CN" altLang="en-US" dirty="0">
              <a:latin typeface="Arial" panose="020B0604020202020204" pitchFamily="34" charset="0"/>
              <a:ea typeface="黑体" panose="02010609060101010101" pitchFamily="49" charset="-122"/>
            </a:endParaRPr>
          </a:p>
        </p:txBody>
      </p:sp>
      <p:pic>
        <p:nvPicPr>
          <p:cNvPr id="45060" name="图片 3" descr="3.B 楼宇标识3.3"/>
          <p:cNvPicPr>
            <a:picLocks noChangeAspect="1"/>
          </p:cNvPicPr>
          <p:nvPr/>
        </p:nvPicPr>
        <p:blipFill>
          <a:blip r:embed="rId4">
            <a:clrChange>
              <a:clrFrom>
                <a:srgbClr val="FFFFFF"/>
              </a:clrFrom>
              <a:clrTo>
                <a:srgbClr val="FFFFFF">
                  <a:alpha val="0"/>
                </a:srgbClr>
              </a:clrTo>
            </a:clrChange>
          </a:blip>
          <a:stretch>
            <a:fillRect/>
          </a:stretch>
        </p:blipFill>
        <p:spPr>
          <a:xfrm>
            <a:off x="469900" y="1338263"/>
            <a:ext cx="8204200" cy="4754562"/>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46083" name="文本框 6"/>
          <p:cNvSpPr/>
          <p:nvPr/>
        </p:nvSpPr>
        <p:spPr>
          <a:xfrm>
            <a:off x="468313" y="828675"/>
            <a:ext cx="8050212"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4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依设计要素分类：</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标识字体</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、标识色彩、标识材质</a:t>
            </a:r>
            <a:endParaRPr lang="zh-CN" altLang="en-US" dirty="0">
              <a:latin typeface="Arial" panose="020B0604020202020204" pitchFamily="34" charset="0"/>
              <a:ea typeface="黑体" panose="02010609060101010101" pitchFamily="49" charset="-122"/>
            </a:endParaRPr>
          </a:p>
        </p:txBody>
      </p:sp>
      <p:pic>
        <p:nvPicPr>
          <p:cNvPr id="46084" name="图片 3" descr="3.B 楼宇标识3.4"/>
          <p:cNvPicPr>
            <a:picLocks noChangeAspect="1"/>
          </p:cNvPicPr>
          <p:nvPr/>
        </p:nvPicPr>
        <p:blipFill>
          <a:blip r:embed="rId4">
            <a:clrChange>
              <a:clrFrom>
                <a:srgbClr val="FFFFFF"/>
              </a:clrFrom>
              <a:clrTo>
                <a:srgbClr val="FFFFFF">
                  <a:alpha val="0"/>
                </a:srgbClr>
              </a:clrTo>
            </a:clrChange>
          </a:blip>
          <a:stretch>
            <a:fillRect/>
          </a:stretch>
        </p:blipFill>
        <p:spPr>
          <a:xfrm>
            <a:off x="469900" y="1338263"/>
            <a:ext cx="8204200" cy="4754562"/>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空"/>
          <p:cNvPicPr>
            <a:picLocks noChangeAspect="1"/>
          </p:cNvPicPr>
          <p:nvPr>
            <p:custDataLst>
              <p:tags r:id="rId1"/>
            </p:custDataLst>
          </p:nvPr>
        </p:nvPicPr>
        <p:blipFill>
          <a:blip r:embed="rId2"/>
          <a:stretch>
            <a:fillRect/>
          </a:stretch>
        </p:blipFill>
        <p:spPr>
          <a:xfrm>
            <a:off x="0" y="8890"/>
            <a:ext cx="9144000" cy="6839585"/>
          </a:xfrm>
          <a:prstGeom prst="rect">
            <a:avLst/>
          </a:prstGeom>
        </p:spPr>
      </p:pic>
      <p:sp>
        <p:nvSpPr>
          <p:cNvPr id="33795" name="文本框 6"/>
          <p:cNvSpPr/>
          <p:nvPr>
            <p:custDataLst>
              <p:tags r:id="rId3"/>
            </p:custDataLst>
          </p:nvPr>
        </p:nvSpPr>
        <p:spPr>
          <a:xfrm>
            <a:off x="1044575" y="260350"/>
            <a:ext cx="4497388" cy="321945"/>
          </a:xfrm>
          <a:prstGeom prst="rect">
            <a:avLst/>
          </a:prstGeom>
          <a:noFill/>
          <a:ln w="9525">
            <a:noFill/>
          </a:ln>
        </p:spPr>
        <p:txBody>
          <a:bodyPr>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C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深圳市建筑楼宇标识设置指引</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政策解读</a:t>
            </a:r>
            <a:endParaRPr lang="zh-CN" altLang="en-US" dirty="0">
              <a:latin typeface="Arial" panose="020B0604020202020204" pitchFamily="34" charset="0"/>
              <a:ea typeface="黑体" panose="02010609060101010101" pitchFamily="49" charset="-122"/>
            </a:endParaRPr>
          </a:p>
        </p:txBody>
      </p:sp>
      <p:sp>
        <p:nvSpPr>
          <p:cNvPr id="47107"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5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特定功能区域分类：</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科技产业园</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、公园景区、文体建筑</a:t>
            </a:r>
            <a:endParaRPr lang="zh-CN" altLang="en-US" dirty="0">
              <a:latin typeface="Arial" panose="020B0604020202020204" pitchFamily="34" charset="0"/>
              <a:ea typeface="黑体" panose="02010609060101010101" pitchFamily="49" charset="-122"/>
            </a:endParaRPr>
          </a:p>
        </p:txBody>
      </p:sp>
      <p:pic>
        <p:nvPicPr>
          <p:cNvPr id="47108" name="图片 3" descr="3.B 楼宇标识3.5"/>
          <p:cNvPicPr>
            <a:picLocks noChangeAspect="1"/>
          </p:cNvPicPr>
          <p:nvPr/>
        </p:nvPicPr>
        <p:blipFill>
          <a:blip r:embed="rId4">
            <a:clrChange>
              <a:clrFrom>
                <a:srgbClr val="FFFFFF"/>
              </a:clrFrom>
              <a:clrTo>
                <a:srgbClr val="FFFFFF">
                  <a:alpha val="0"/>
                </a:srgbClr>
              </a:clrTo>
            </a:clrChange>
          </a:blip>
          <a:stretch>
            <a:fillRect/>
          </a:stretch>
        </p:blipFill>
        <p:spPr>
          <a:xfrm>
            <a:off x="469900" y="1409700"/>
            <a:ext cx="8204200" cy="4756150"/>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D"/>
          <p:cNvPicPr>
            <a:picLocks noChangeAspect="1"/>
          </p:cNvPicPr>
          <p:nvPr/>
        </p:nvPicPr>
        <p:blipFill>
          <a:blip r:embed="rId1"/>
          <a:stretch>
            <a:fillRect/>
          </a:stretch>
        </p:blipFill>
        <p:spPr>
          <a:xfrm>
            <a:off x="0" y="8890"/>
            <a:ext cx="9144000" cy="6839585"/>
          </a:xfrm>
          <a:prstGeom prst="rect">
            <a:avLst/>
          </a:prstGeom>
        </p:spPr>
      </p:pic>
      <p:sp>
        <p:nvSpPr>
          <p:cNvPr id="48131" name="文本框 1"/>
          <p:cNvSpPr/>
          <p:nvPr/>
        </p:nvSpPr>
        <p:spPr>
          <a:xfrm>
            <a:off x="468313" y="3067050"/>
            <a:ext cx="8083550" cy="2451100"/>
          </a:xfrm>
          <a:prstGeom prst="rect">
            <a:avLst/>
          </a:prstGeom>
          <a:noFill/>
          <a:ln w="9525">
            <a:noFill/>
          </a:ln>
        </p:spPr>
        <p:txBody>
          <a:bodyPr>
            <a:spAutoFit/>
          </a:bodyPr>
          <a:p>
            <a:pPr>
              <a:lnSpc>
                <a:spcPts val="23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为进一步提升深圳市市容环境品质，规范户外广告设施设置，梳理汇总目前户外广告设施设置中存在的突出问题，编印成《深圳市户外广告设施设置负面清单》，为户外广告设施的设置和管理提供指导。</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3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01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设施设置</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300"/>
              </a:lnSpc>
            </a:pP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01.1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依附于建筑物的广告设施，</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01.2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落地式广告设施，</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01.3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其他类型广告设施</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01.4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店面招牌，</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01.5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建筑楼宇标识，</a:t>
            </a:r>
            <a:r>
              <a:rPr lang="en-US" altLang="zh-CN"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01.6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机构名称标识（牌匾）</a:t>
            </a:r>
            <a:endPar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3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02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日常维护</a:t>
            </a:r>
            <a:endPar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2300"/>
              </a:lnSpc>
            </a:pPr>
            <a:r>
              <a:rPr lang="en-US" altLang="zh-CN"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 03 </a:t>
            </a:r>
            <a:r>
              <a:rPr lang="zh-CN" altLang="en-US" sz="1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品质引导</a:t>
            </a:r>
            <a:endParaRPr lang="zh-CN" altLang="en-US" dirty="0">
              <a:latin typeface="Arial" panose="020B0604020202020204" pitchFamily="34" charset="0"/>
              <a:ea typeface="黑体" panose="02010609060101010101" pitchFamily="49" charset="-122"/>
            </a:endParaRPr>
          </a:p>
        </p:txBody>
      </p:sp>
      <p:sp>
        <p:nvSpPr>
          <p:cNvPr id="33795" name="文本框 6"/>
          <p:cNvSpPr/>
          <p:nvPr>
            <p:custDataLst>
              <p:tags r:id="rId2"/>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49155"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b="1"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01.1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依附于建筑物的广告设施</a:t>
            </a:r>
            <a:endParaRPr lang="zh-CN" altLang="en-US" b="1"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9156" name="图片 4" descr="深圳市户外广告设施设置负面清单  2021.11_07"/>
          <p:cNvPicPr>
            <a:picLocks noChangeAspect="1"/>
          </p:cNvPicPr>
          <p:nvPr/>
        </p:nvPicPr>
        <p:blipFill>
          <a:blip r:embed="rId3">
            <a:clrChange>
              <a:clrFrom>
                <a:srgbClr val="FFFFFF"/>
              </a:clrFrom>
              <a:clrTo>
                <a:srgbClr val="FFFFFF">
                  <a:alpha val="0"/>
                </a:srgbClr>
              </a:clrTo>
            </a:clrChange>
          </a:blip>
          <a:stretch>
            <a:fillRect/>
          </a:stretch>
        </p:blipFill>
        <p:spPr>
          <a:xfrm>
            <a:off x="0" y="1557338"/>
            <a:ext cx="3308350" cy="4679950"/>
          </a:xfrm>
          <a:prstGeom prst="rect">
            <a:avLst/>
          </a:prstGeom>
          <a:noFill/>
          <a:ln w="9525">
            <a:noFill/>
          </a:ln>
        </p:spPr>
      </p:pic>
      <p:pic>
        <p:nvPicPr>
          <p:cNvPr id="49157" name="图片 5" descr="C:/Users/Administrator/AppData/Local/Temp/picturecompress_20220815225325/output_1.pngoutput_1"/>
          <p:cNvPicPr>
            <a:picLocks noChangeAspect="1"/>
          </p:cNvPicPr>
          <p:nvPr/>
        </p:nvPicPr>
        <p:blipFill>
          <a:blip r:embed="rId4">
            <a:clrChange>
              <a:clrFrom>
                <a:srgbClr val="FFFFFF"/>
              </a:clrFrom>
              <a:clrTo>
                <a:srgbClr val="FFFFFF">
                  <a:alpha val="0"/>
                </a:srgbClr>
              </a:clrTo>
            </a:clrChange>
          </a:blip>
          <a:stretch>
            <a:fillRect/>
          </a:stretch>
        </p:blipFill>
        <p:spPr>
          <a:xfrm>
            <a:off x="5835650" y="1557338"/>
            <a:ext cx="3308350" cy="4679950"/>
          </a:xfrm>
          <a:prstGeom prst="rect">
            <a:avLst/>
          </a:prstGeom>
          <a:noFill/>
          <a:ln w="9525">
            <a:noFill/>
          </a:ln>
        </p:spPr>
      </p:pic>
      <p:pic>
        <p:nvPicPr>
          <p:cNvPr id="49158" name="图片 7"/>
          <p:cNvPicPr>
            <a:picLocks noChangeAspect="1"/>
          </p:cNvPicPr>
          <p:nvPr/>
        </p:nvPicPr>
        <p:blipFill>
          <a:blip r:embed="rId5">
            <a:clrChange>
              <a:clrFrom>
                <a:srgbClr val="FFFFFF"/>
              </a:clrFrom>
              <a:clrTo>
                <a:srgbClr val="FFFFFF">
                  <a:alpha val="0"/>
                </a:srgbClr>
              </a:clrTo>
            </a:clrChange>
          </a:blip>
          <a:stretch>
            <a:fillRect/>
          </a:stretch>
        </p:blipFill>
        <p:spPr>
          <a:xfrm>
            <a:off x="2917825" y="1557338"/>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50179"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01.2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落地式广告设施</a:t>
            </a:r>
            <a:endParaRPr lang="zh-CN" altLang="en-US" dirty="0">
              <a:latin typeface="Arial" panose="020B0604020202020204" pitchFamily="34" charset="0"/>
              <a:ea typeface="黑体" panose="02010609060101010101" pitchFamily="49" charset="-122"/>
            </a:endParaRPr>
          </a:p>
        </p:txBody>
      </p:sp>
      <p:pic>
        <p:nvPicPr>
          <p:cNvPr id="50180" name="图片 1"/>
          <p:cNvPicPr>
            <a:picLocks noChangeAspect="1"/>
          </p:cNvPicPr>
          <p:nvPr/>
        </p:nvPicPr>
        <p:blipFill>
          <a:blip r:embed="rId3">
            <a:clrChange>
              <a:clrFrom>
                <a:srgbClr val="FFFFFF"/>
              </a:clrFrom>
              <a:clrTo>
                <a:srgbClr val="FFFFFF">
                  <a:alpha val="0"/>
                </a:srgbClr>
              </a:clrTo>
            </a:clrChange>
          </a:blip>
          <a:stretch>
            <a:fillRect/>
          </a:stretch>
        </p:blipFill>
        <p:spPr>
          <a:xfrm>
            <a:off x="0" y="1555750"/>
            <a:ext cx="3308350" cy="4679950"/>
          </a:xfrm>
          <a:prstGeom prst="rect">
            <a:avLst/>
          </a:prstGeom>
          <a:noFill/>
          <a:ln w="9525">
            <a:noFill/>
          </a:ln>
        </p:spPr>
      </p:pic>
      <p:pic>
        <p:nvPicPr>
          <p:cNvPr id="50181" name="图片 2"/>
          <p:cNvPicPr>
            <a:picLocks noChangeAspect="1"/>
          </p:cNvPicPr>
          <p:nvPr/>
        </p:nvPicPr>
        <p:blipFill>
          <a:blip r:embed="rId4">
            <a:clrChange>
              <a:clrFrom>
                <a:srgbClr val="FFFFFF"/>
              </a:clrFrom>
              <a:clrTo>
                <a:srgbClr val="FFFFFF">
                  <a:alpha val="0"/>
                </a:srgbClr>
              </a:clrTo>
            </a:clrChange>
          </a:blip>
          <a:srcRect b="1003"/>
          <a:stretch>
            <a:fillRect/>
          </a:stretch>
        </p:blipFill>
        <p:spPr>
          <a:xfrm>
            <a:off x="2917825" y="1555750"/>
            <a:ext cx="3308350" cy="4679950"/>
          </a:xfrm>
          <a:prstGeom prst="rect">
            <a:avLst/>
          </a:prstGeom>
          <a:noFill/>
          <a:ln w="9525">
            <a:noFill/>
          </a:ln>
        </p:spPr>
      </p:pic>
      <p:pic>
        <p:nvPicPr>
          <p:cNvPr id="50182" name="图片 8"/>
          <p:cNvPicPr>
            <a:picLocks noChangeAspect="1"/>
          </p:cNvPicPr>
          <p:nvPr/>
        </p:nvPicPr>
        <p:blipFill>
          <a:blip r:embed="rId5">
            <a:clrChange>
              <a:clrFrom>
                <a:srgbClr val="FFFFFF"/>
              </a:clrFrom>
              <a:clrTo>
                <a:srgbClr val="FFFFFF">
                  <a:alpha val="0"/>
                </a:srgbClr>
              </a:clrTo>
            </a:clrChange>
          </a:blip>
          <a:stretch>
            <a:fillRect/>
          </a:stretch>
        </p:blipFill>
        <p:spPr>
          <a:xfrm>
            <a:off x="5835650" y="1555750"/>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51203"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01.3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其他类型广告设施</a:t>
            </a:r>
            <a:endParaRPr lang="zh-CN" altLang="en-US" dirty="0">
              <a:latin typeface="Arial" panose="020B0604020202020204" pitchFamily="34" charset="0"/>
              <a:ea typeface="黑体" panose="02010609060101010101" pitchFamily="49" charset="-122"/>
            </a:endParaRPr>
          </a:p>
        </p:txBody>
      </p:sp>
      <p:pic>
        <p:nvPicPr>
          <p:cNvPr id="51204" name="图片 1"/>
          <p:cNvPicPr>
            <a:picLocks noChangeAspect="1"/>
          </p:cNvPicPr>
          <p:nvPr/>
        </p:nvPicPr>
        <p:blipFill>
          <a:blip r:embed="rId3">
            <a:clrChange>
              <a:clrFrom>
                <a:srgbClr val="FFFFFF"/>
              </a:clrFrom>
              <a:clrTo>
                <a:srgbClr val="FFFFFF">
                  <a:alpha val="0"/>
                </a:srgbClr>
              </a:clrTo>
            </a:clrChange>
          </a:blip>
          <a:stretch>
            <a:fillRect/>
          </a:stretch>
        </p:blipFill>
        <p:spPr>
          <a:xfrm>
            <a:off x="0" y="1555750"/>
            <a:ext cx="3308350" cy="4679950"/>
          </a:xfrm>
          <a:prstGeom prst="rect">
            <a:avLst/>
          </a:prstGeom>
          <a:noFill/>
          <a:ln w="9525">
            <a:noFill/>
          </a:ln>
        </p:spPr>
      </p:pic>
      <p:pic>
        <p:nvPicPr>
          <p:cNvPr id="51205" name="图片 2"/>
          <p:cNvPicPr>
            <a:picLocks noChangeAspect="1"/>
          </p:cNvPicPr>
          <p:nvPr/>
        </p:nvPicPr>
        <p:blipFill>
          <a:blip r:embed="rId4">
            <a:clrChange>
              <a:clrFrom>
                <a:srgbClr val="FFFFFF"/>
              </a:clrFrom>
              <a:clrTo>
                <a:srgbClr val="FFFFFF">
                  <a:alpha val="0"/>
                </a:srgbClr>
              </a:clrTo>
            </a:clrChange>
          </a:blip>
          <a:stretch>
            <a:fillRect/>
          </a:stretch>
        </p:blipFill>
        <p:spPr>
          <a:xfrm>
            <a:off x="2917825" y="1555750"/>
            <a:ext cx="3308350" cy="4679950"/>
          </a:xfrm>
          <a:prstGeom prst="rect">
            <a:avLst/>
          </a:prstGeom>
          <a:noFill/>
          <a:ln w="9525">
            <a:noFill/>
          </a:ln>
        </p:spPr>
      </p:pic>
      <p:pic>
        <p:nvPicPr>
          <p:cNvPr id="51206" name="图片 8"/>
          <p:cNvPicPr>
            <a:picLocks noChangeAspect="1"/>
          </p:cNvPicPr>
          <p:nvPr/>
        </p:nvPicPr>
        <p:blipFill>
          <a:blip r:embed="rId5"/>
          <a:stretch>
            <a:fillRect/>
          </a:stretch>
        </p:blipFill>
        <p:spPr>
          <a:xfrm>
            <a:off x="5835650" y="1555750"/>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52227"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01.4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店面招牌</a:t>
            </a:r>
            <a:endParaRPr lang="zh-CN" altLang="en-US" dirty="0">
              <a:latin typeface="Arial" panose="020B0604020202020204" pitchFamily="34" charset="0"/>
              <a:ea typeface="黑体" panose="02010609060101010101" pitchFamily="49" charset="-122"/>
            </a:endParaRPr>
          </a:p>
        </p:txBody>
      </p:sp>
      <p:pic>
        <p:nvPicPr>
          <p:cNvPr id="52228" name="图片 1"/>
          <p:cNvPicPr>
            <a:picLocks noChangeAspect="1"/>
          </p:cNvPicPr>
          <p:nvPr/>
        </p:nvPicPr>
        <p:blipFill>
          <a:blip r:embed="rId3">
            <a:clrChange>
              <a:clrFrom>
                <a:srgbClr val="FFFFFF"/>
              </a:clrFrom>
              <a:clrTo>
                <a:srgbClr val="FFFFFF">
                  <a:alpha val="0"/>
                </a:srgbClr>
              </a:clrTo>
            </a:clrChange>
          </a:blip>
          <a:stretch>
            <a:fillRect/>
          </a:stretch>
        </p:blipFill>
        <p:spPr>
          <a:xfrm>
            <a:off x="5835650" y="1557338"/>
            <a:ext cx="3308350" cy="4679950"/>
          </a:xfrm>
          <a:prstGeom prst="rect">
            <a:avLst/>
          </a:prstGeom>
          <a:noFill/>
          <a:ln w="9525">
            <a:noFill/>
          </a:ln>
        </p:spPr>
      </p:pic>
      <p:pic>
        <p:nvPicPr>
          <p:cNvPr id="52229" name="图片 2"/>
          <p:cNvPicPr>
            <a:picLocks noChangeAspect="1"/>
          </p:cNvPicPr>
          <p:nvPr/>
        </p:nvPicPr>
        <p:blipFill>
          <a:blip r:embed="rId4">
            <a:clrChange>
              <a:clrFrom>
                <a:srgbClr val="FFFFFF"/>
              </a:clrFrom>
              <a:clrTo>
                <a:srgbClr val="FFFFFF">
                  <a:alpha val="0"/>
                </a:srgbClr>
              </a:clrTo>
            </a:clrChange>
          </a:blip>
          <a:stretch>
            <a:fillRect/>
          </a:stretch>
        </p:blipFill>
        <p:spPr>
          <a:xfrm>
            <a:off x="2914650" y="1557338"/>
            <a:ext cx="3309938" cy="4679950"/>
          </a:xfrm>
          <a:prstGeom prst="rect">
            <a:avLst/>
          </a:prstGeom>
          <a:noFill/>
          <a:ln w="9525">
            <a:noFill/>
          </a:ln>
        </p:spPr>
      </p:pic>
      <p:pic>
        <p:nvPicPr>
          <p:cNvPr id="52230" name="图片 8"/>
          <p:cNvPicPr>
            <a:picLocks noChangeAspect="1"/>
          </p:cNvPicPr>
          <p:nvPr/>
        </p:nvPicPr>
        <p:blipFill>
          <a:blip r:embed="rId5">
            <a:clrChange>
              <a:clrFrom>
                <a:srgbClr val="FFFFFF"/>
              </a:clrFrom>
              <a:clrTo>
                <a:srgbClr val="FFFFFF">
                  <a:alpha val="0"/>
                </a:srgbClr>
              </a:clrTo>
            </a:clrChange>
          </a:blip>
          <a:stretch>
            <a:fillRect/>
          </a:stretch>
        </p:blipFill>
        <p:spPr>
          <a:xfrm>
            <a:off x="0" y="1557338"/>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53251"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01.5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建筑楼宇标识</a:t>
            </a:r>
            <a:endParaRPr lang="zh-CN" altLang="en-US" dirty="0">
              <a:latin typeface="Arial" panose="020B0604020202020204" pitchFamily="34" charset="0"/>
              <a:ea typeface="黑体" panose="02010609060101010101" pitchFamily="49" charset="-122"/>
            </a:endParaRPr>
          </a:p>
        </p:txBody>
      </p:sp>
      <p:pic>
        <p:nvPicPr>
          <p:cNvPr id="53252" name="图片 2" descr="深圳市户外广告设施设置负面清单  2021.11_42"/>
          <p:cNvPicPr>
            <a:picLocks noChangeAspect="1"/>
          </p:cNvPicPr>
          <p:nvPr/>
        </p:nvPicPr>
        <p:blipFill>
          <a:blip r:embed="rId3">
            <a:clrChange>
              <a:clrFrom>
                <a:srgbClr val="FFFFFF"/>
              </a:clrFrom>
              <a:clrTo>
                <a:srgbClr val="FFFFFF">
                  <a:alpha val="0"/>
                </a:srgbClr>
              </a:clrTo>
            </a:clrChange>
          </a:blip>
          <a:stretch>
            <a:fillRect/>
          </a:stretch>
        </p:blipFill>
        <p:spPr>
          <a:xfrm>
            <a:off x="0" y="1555750"/>
            <a:ext cx="3308350" cy="4679950"/>
          </a:xfrm>
          <a:prstGeom prst="rect">
            <a:avLst/>
          </a:prstGeom>
          <a:noFill/>
          <a:ln w="9525">
            <a:noFill/>
          </a:ln>
        </p:spPr>
      </p:pic>
      <p:pic>
        <p:nvPicPr>
          <p:cNvPr id="53253" name="图片 8" descr="深圳市户外广告设施设置负面清单  2021.11_43"/>
          <p:cNvPicPr>
            <a:picLocks noChangeAspect="1"/>
          </p:cNvPicPr>
          <p:nvPr/>
        </p:nvPicPr>
        <p:blipFill>
          <a:blip r:embed="rId4">
            <a:clrChange>
              <a:clrFrom>
                <a:srgbClr val="FFFFFF"/>
              </a:clrFrom>
              <a:clrTo>
                <a:srgbClr val="FFFFFF">
                  <a:alpha val="0"/>
                </a:srgbClr>
              </a:clrTo>
            </a:clrChange>
          </a:blip>
          <a:stretch>
            <a:fillRect/>
          </a:stretch>
        </p:blipFill>
        <p:spPr>
          <a:xfrm>
            <a:off x="2914650" y="1555750"/>
            <a:ext cx="3308350" cy="4679950"/>
          </a:xfrm>
          <a:prstGeom prst="rect">
            <a:avLst/>
          </a:prstGeom>
          <a:noFill/>
          <a:ln w="9525">
            <a:noFill/>
          </a:ln>
        </p:spPr>
      </p:pic>
      <p:pic>
        <p:nvPicPr>
          <p:cNvPr id="53254" name="图片 9" descr="深圳市户外广告设施设置负面清单  2021.11_44"/>
          <p:cNvPicPr>
            <a:picLocks noChangeAspect="1"/>
          </p:cNvPicPr>
          <p:nvPr/>
        </p:nvPicPr>
        <p:blipFill>
          <a:blip r:embed="rId5"/>
          <a:stretch>
            <a:fillRect/>
          </a:stretch>
        </p:blipFill>
        <p:spPr>
          <a:xfrm>
            <a:off x="5835650" y="1555750"/>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54275"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01.6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机构名称标识（牌匾）</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01.7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日常维护</a:t>
            </a:r>
            <a:endParaRPr lang="zh-CN" altLang="en-US" dirty="0">
              <a:latin typeface="Arial" panose="020B0604020202020204" pitchFamily="34" charset="0"/>
              <a:ea typeface="黑体" panose="02010609060101010101" pitchFamily="49" charset="-122"/>
            </a:endParaRPr>
          </a:p>
        </p:txBody>
      </p:sp>
      <p:pic>
        <p:nvPicPr>
          <p:cNvPr id="54276" name="图片 1" descr="深圳市户外广告设施设置负面清单  2021.11_46"/>
          <p:cNvPicPr>
            <a:picLocks noChangeAspect="1"/>
          </p:cNvPicPr>
          <p:nvPr/>
        </p:nvPicPr>
        <p:blipFill>
          <a:blip r:embed="rId3">
            <a:clrChange>
              <a:clrFrom>
                <a:srgbClr val="FFFFFF"/>
              </a:clrFrom>
              <a:clrTo>
                <a:srgbClr val="FFFFFF">
                  <a:alpha val="0"/>
                </a:srgbClr>
              </a:clrTo>
            </a:clrChange>
          </a:blip>
          <a:stretch>
            <a:fillRect/>
          </a:stretch>
        </p:blipFill>
        <p:spPr>
          <a:xfrm>
            <a:off x="0" y="1555750"/>
            <a:ext cx="3308350" cy="4679950"/>
          </a:xfrm>
          <a:prstGeom prst="rect">
            <a:avLst/>
          </a:prstGeom>
          <a:noFill/>
          <a:ln w="9525">
            <a:noFill/>
          </a:ln>
        </p:spPr>
      </p:pic>
      <p:pic>
        <p:nvPicPr>
          <p:cNvPr id="54277" name="图片 2" descr="深圳市户外广告设施设置负面清单  2021.11_48"/>
          <p:cNvPicPr>
            <a:picLocks noChangeAspect="1"/>
          </p:cNvPicPr>
          <p:nvPr/>
        </p:nvPicPr>
        <p:blipFill>
          <a:blip r:embed="rId4">
            <a:clrChange>
              <a:clrFrom>
                <a:srgbClr val="FFFFFF"/>
              </a:clrFrom>
              <a:clrTo>
                <a:srgbClr val="FFFFFF">
                  <a:alpha val="0"/>
                </a:srgbClr>
              </a:clrTo>
            </a:clrChange>
          </a:blip>
          <a:stretch>
            <a:fillRect/>
          </a:stretch>
        </p:blipFill>
        <p:spPr>
          <a:xfrm>
            <a:off x="2914650" y="1555750"/>
            <a:ext cx="3308350" cy="4679950"/>
          </a:xfrm>
          <a:prstGeom prst="rect">
            <a:avLst/>
          </a:prstGeom>
          <a:noFill/>
          <a:ln w="9525">
            <a:noFill/>
          </a:ln>
        </p:spPr>
      </p:pic>
      <p:pic>
        <p:nvPicPr>
          <p:cNvPr id="54278" name="图片 8" descr="深圳市户外广告设施设置负面清单  2021.11_49"/>
          <p:cNvPicPr>
            <a:picLocks noChangeAspect="1"/>
          </p:cNvPicPr>
          <p:nvPr/>
        </p:nvPicPr>
        <p:blipFill>
          <a:blip r:embed="rId5">
            <a:clrChange>
              <a:clrFrom>
                <a:srgbClr val="FFFFFF"/>
              </a:clrFrom>
              <a:clrTo>
                <a:srgbClr val="FFFFFF">
                  <a:alpha val="0"/>
                </a:srgbClr>
              </a:clrTo>
            </a:clrChange>
          </a:blip>
          <a:stretch>
            <a:fillRect/>
          </a:stretch>
        </p:blipFill>
        <p:spPr>
          <a:xfrm>
            <a:off x="5835650" y="1555750"/>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55299"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01.8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品质引导</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1</a:t>
            </a:r>
            <a:endParaRPr lang="zh-CN" altLang="en-US" dirty="0">
              <a:latin typeface="Arial" panose="020B0604020202020204" pitchFamily="34" charset="0"/>
              <a:ea typeface="黑体" panose="02010609060101010101" pitchFamily="49" charset="-122"/>
            </a:endParaRPr>
          </a:p>
        </p:txBody>
      </p:sp>
      <p:pic>
        <p:nvPicPr>
          <p:cNvPr id="55300" name="图片 7" descr="深圳市户外广告设施设置负面清单  2021.11_52"/>
          <p:cNvPicPr>
            <a:picLocks noChangeAspect="1"/>
          </p:cNvPicPr>
          <p:nvPr/>
        </p:nvPicPr>
        <p:blipFill>
          <a:blip r:embed="rId3">
            <a:clrChange>
              <a:clrFrom>
                <a:srgbClr val="FFFFFF"/>
              </a:clrFrom>
              <a:clrTo>
                <a:srgbClr val="FFFFFF">
                  <a:alpha val="0"/>
                </a:srgbClr>
              </a:clrTo>
            </a:clrChange>
          </a:blip>
          <a:stretch>
            <a:fillRect/>
          </a:stretch>
        </p:blipFill>
        <p:spPr>
          <a:xfrm>
            <a:off x="0" y="1557338"/>
            <a:ext cx="3308350" cy="4679950"/>
          </a:xfrm>
          <a:prstGeom prst="rect">
            <a:avLst/>
          </a:prstGeom>
          <a:noFill/>
          <a:ln w="9525">
            <a:noFill/>
          </a:ln>
        </p:spPr>
      </p:pic>
      <p:pic>
        <p:nvPicPr>
          <p:cNvPr id="55301" name="图片 9" descr="深圳市户外广告设施设置负面清单  2021.11_54"/>
          <p:cNvPicPr>
            <a:picLocks noChangeAspect="1"/>
          </p:cNvPicPr>
          <p:nvPr/>
        </p:nvPicPr>
        <p:blipFill>
          <a:blip r:embed="rId4">
            <a:clrChange>
              <a:clrFrom>
                <a:srgbClr val="FFFFFF"/>
              </a:clrFrom>
              <a:clrTo>
                <a:srgbClr val="FFFFFF">
                  <a:alpha val="0"/>
                </a:srgbClr>
              </a:clrTo>
            </a:clrChange>
          </a:blip>
          <a:stretch>
            <a:fillRect/>
          </a:stretch>
        </p:blipFill>
        <p:spPr>
          <a:xfrm>
            <a:off x="5835650" y="1557338"/>
            <a:ext cx="3308350" cy="4679950"/>
          </a:xfrm>
          <a:prstGeom prst="rect">
            <a:avLst/>
          </a:prstGeom>
          <a:noFill/>
          <a:ln w="9525">
            <a:noFill/>
          </a:ln>
        </p:spPr>
      </p:pic>
      <p:pic>
        <p:nvPicPr>
          <p:cNvPr id="55302" name="图片 10" descr="深圳市户外广告设施设置负面清单  2021.11_53"/>
          <p:cNvPicPr>
            <a:picLocks noChangeAspect="1"/>
          </p:cNvPicPr>
          <p:nvPr/>
        </p:nvPicPr>
        <p:blipFill>
          <a:blip r:embed="rId5">
            <a:clrChange>
              <a:clrFrom>
                <a:srgbClr val="FFFFFF"/>
              </a:clrFrom>
              <a:clrTo>
                <a:srgbClr val="FFFFFF">
                  <a:alpha val="0"/>
                </a:srgbClr>
              </a:clrTo>
            </a:clrChange>
          </a:blip>
          <a:stretch>
            <a:fillRect/>
          </a:stretch>
        </p:blipFill>
        <p:spPr>
          <a:xfrm>
            <a:off x="2914650" y="1557338"/>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custDataLst>
              <p:tags r:id="rId1"/>
            </p:custDataLst>
          </p:nvPr>
        </p:nvPicPr>
        <p:blipFill>
          <a:blip r:embed="rId2"/>
          <a:stretch>
            <a:fillRect/>
          </a:stretch>
        </p:blipFill>
        <p:spPr>
          <a:xfrm>
            <a:off x="0" y="7938"/>
            <a:ext cx="9144000" cy="6842125"/>
          </a:xfrm>
          <a:prstGeom prst="rect">
            <a:avLst/>
          </a:prstGeom>
          <a:noFill/>
          <a:ln w="9525">
            <a:noFill/>
          </a:ln>
        </p:spPr>
      </p:pic>
      <p:sp>
        <p:nvSpPr>
          <p:cNvPr id="56323" name="文本框 6"/>
          <p:cNvSpPr/>
          <p:nvPr/>
        </p:nvSpPr>
        <p:spPr>
          <a:xfrm>
            <a:off x="396875" y="828675"/>
            <a:ext cx="8050213" cy="450215"/>
          </a:xfrm>
          <a:prstGeom prst="rect">
            <a:avLst/>
          </a:prstGeom>
          <a:noFill/>
          <a:ln w="9525">
            <a:noFill/>
          </a:ln>
        </p:spPr>
        <p:txBody>
          <a:bodyPr>
            <a:spAutoFit/>
          </a:bodyPr>
          <a:p>
            <a:pPr>
              <a:lnSpc>
                <a:spcPts val="28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01.8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品质引导</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2</a:t>
            </a:r>
            <a:endParaRPr lang="zh-CN" altLang="en-US" dirty="0">
              <a:latin typeface="Arial" panose="020B0604020202020204" pitchFamily="34" charset="0"/>
              <a:ea typeface="黑体" panose="02010609060101010101" pitchFamily="49" charset="-122"/>
            </a:endParaRPr>
          </a:p>
        </p:txBody>
      </p:sp>
      <p:pic>
        <p:nvPicPr>
          <p:cNvPr id="56324" name="图片 4" descr="深圳市户外广告设施设置负面清单  2021.11_64"/>
          <p:cNvPicPr>
            <a:picLocks noChangeAspect="1"/>
          </p:cNvPicPr>
          <p:nvPr/>
        </p:nvPicPr>
        <p:blipFill>
          <a:blip r:embed="rId3">
            <a:clrChange>
              <a:clrFrom>
                <a:srgbClr val="FFFFFF"/>
              </a:clrFrom>
              <a:clrTo>
                <a:srgbClr val="FFFFFF">
                  <a:alpha val="0"/>
                </a:srgbClr>
              </a:clrTo>
            </a:clrChange>
          </a:blip>
          <a:stretch>
            <a:fillRect/>
          </a:stretch>
        </p:blipFill>
        <p:spPr>
          <a:xfrm>
            <a:off x="5835650" y="1557338"/>
            <a:ext cx="3308350" cy="4679950"/>
          </a:xfrm>
          <a:prstGeom prst="rect">
            <a:avLst/>
          </a:prstGeom>
          <a:noFill/>
          <a:ln w="9525">
            <a:noFill/>
          </a:ln>
        </p:spPr>
      </p:pic>
      <p:pic>
        <p:nvPicPr>
          <p:cNvPr id="56325" name="图片 5" descr="深圳市户外广告设施设置负面清单  2021.11_60"/>
          <p:cNvPicPr>
            <a:picLocks noChangeAspect="1"/>
          </p:cNvPicPr>
          <p:nvPr/>
        </p:nvPicPr>
        <p:blipFill>
          <a:blip r:embed="rId4">
            <a:clrChange>
              <a:clrFrom>
                <a:srgbClr val="FFFFFF"/>
              </a:clrFrom>
              <a:clrTo>
                <a:srgbClr val="FFFFFF">
                  <a:alpha val="0"/>
                </a:srgbClr>
              </a:clrTo>
            </a:clrChange>
          </a:blip>
          <a:stretch>
            <a:fillRect/>
          </a:stretch>
        </p:blipFill>
        <p:spPr>
          <a:xfrm>
            <a:off x="2914650" y="1557338"/>
            <a:ext cx="3308350" cy="4679950"/>
          </a:xfrm>
          <a:prstGeom prst="rect">
            <a:avLst/>
          </a:prstGeom>
          <a:noFill/>
          <a:ln w="9525">
            <a:noFill/>
          </a:ln>
        </p:spPr>
      </p:pic>
      <p:pic>
        <p:nvPicPr>
          <p:cNvPr id="56326" name="图片 1" descr="深圳市户外广告设施设置负面清单  2021.11_59"/>
          <p:cNvPicPr>
            <a:picLocks noChangeAspect="1"/>
          </p:cNvPicPr>
          <p:nvPr/>
        </p:nvPicPr>
        <p:blipFill>
          <a:blip r:embed="rId5">
            <a:clrChange>
              <a:clrFrom>
                <a:srgbClr val="FFFFFF"/>
              </a:clrFrom>
              <a:clrTo>
                <a:srgbClr val="FFFFFF">
                  <a:alpha val="0"/>
                </a:srgbClr>
              </a:clrTo>
            </a:clrChange>
          </a:blip>
          <a:stretch>
            <a:fillRect/>
          </a:stretch>
        </p:blipFill>
        <p:spPr>
          <a:xfrm>
            <a:off x="0" y="1555750"/>
            <a:ext cx="3308350" cy="4679950"/>
          </a:xfrm>
          <a:prstGeom prst="rect">
            <a:avLst/>
          </a:prstGeom>
          <a:noFill/>
          <a:ln w="9525">
            <a:noFill/>
          </a:ln>
        </p:spPr>
      </p:pic>
      <p:sp>
        <p:nvSpPr>
          <p:cNvPr id="33795" name="文本框 6"/>
          <p:cNvSpPr/>
          <p:nvPr>
            <p:custDataLst>
              <p:tags r:id="rId6"/>
            </p:custDataLst>
          </p:nvPr>
        </p:nvSpPr>
        <p:spPr>
          <a:xfrm>
            <a:off x="1044575" y="260350"/>
            <a:ext cx="3298825" cy="321945"/>
          </a:xfrm>
          <a:prstGeom prst="rect">
            <a:avLst/>
          </a:prstGeom>
          <a:noFill/>
          <a:ln w="9525">
            <a:noFill/>
          </a:ln>
        </p:spPr>
        <p:txBody>
          <a:bodyPr wrap="square">
            <a:spAutoFit/>
          </a:bodyPr>
          <a:p>
            <a:r>
              <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rPr>
              <a:t>D </a:t>
            </a:r>
            <a:r>
              <a:rPr lang="zh-CN" altLang="en-US" sz="1500" dirty="0">
                <a:solidFill>
                  <a:srgbClr val="3C8C92"/>
                </a:solidFill>
                <a:latin typeface="Arial" panose="020B0604020202020204" pitchFamily="34" charset="0"/>
                <a:ea typeface="黑体" panose="02010609060101010101" pitchFamily="49" charset="-122"/>
                <a:sym typeface="Arial" panose="020B0604020202020204" pitchFamily="34" charset="0"/>
              </a:rPr>
              <a:t>深圳市户外广告设施设置负面清单</a:t>
            </a:r>
            <a:endParaRPr lang="en-US" altLang="zh-CN" sz="1500" dirty="0">
              <a:solidFill>
                <a:srgbClr val="3C8C92"/>
              </a:solidFill>
              <a:latin typeface="Arial" panose="020B0604020202020204" pitchFamily="34" charset="0"/>
              <a:ea typeface="黑体" panose="02010609060101010101" pitchFamily="49" charset="-122"/>
              <a:sym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2" name="图片 8" descr="5.D 创意融合1"/>
          <p:cNvPicPr>
            <a:picLocks noChangeAspect="1"/>
          </p:cNvPicPr>
          <p:nvPr/>
        </p:nvPicPr>
        <p:blipFill>
          <a:blip r:embed="rId1"/>
          <a:stretch>
            <a:fillRect/>
          </a:stretch>
        </p:blipFill>
        <p:spPr>
          <a:xfrm>
            <a:off x="0" y="7938"/>
            <a:ext cx="9144000" cy="6842125"/>
          </a:xfrm>
          <a:prstGeom prst="rect">
            <a:avLst/>
          </a:prstGeom>
          <a:noFill/>
          <a:ln w="9525">
            <a:noFill/>
          </a:ln>
        </p:spPr>
      </p:pic>
      <p:sp>
        <p:nvSpPr>
          <p:cNvPr id="81923" name="文本框 6"/>
          <p:cNvSpPr/>
          <p:nvPr/>
        </p:nvSpPr>
        <p:spPr>
          <a:xfrm>
            <a:off x="1044575" y="260350"/>
            <a:ext cx="4975225" cy="321945"/>
          </a:xfrm>
          <a:prstGeom prst="rect">
            <a:avLst/>
          </a:prstGeom>
          <a:noFill/>
          <a:ln w="9525">
            <a:noFill/>
          </a:ln>
        </p:spPr>
        <p:txBody>
          <a:bodyPr wrap="square">
            <a:spAutoFit/>
          </a:bodyPr>
          <a:p>
            <a:r>
              <a:rPr lang="zh-CN" altLang="en-US" sz="1500" dirty="0">
                <a:solidFill>
                  <a:srgbClr val="3C8C92"/>
                </a:solidFill>
                <a:ea typeface="黑体" panose="02010609060101010101" pitchFamily="49" charset="-122"/>
                <a:sym typeface="Arial" panose="020B0604020202020204" pitchFamily="34" charset="0"/>
              </a:rPr>
              <a:t>《深圳市户外广告设施管理办法》</a:t>
            </a:r>
            <a:r>
              <a:rPr lang="zh-CN" altLang="en-US" sz="1500" dirty="0">
                <a:solidFill>
                  <a:srgbClr val="3C8C92"/>
                </a:solidFill>
                <a:ea typeface="黑体" panose="02010609060101010101" pitchFamily="49" charset="-122"/>
                <a:sym typeface="宋体" panose="02010600030101010101" pitchFamily="2" charset="-122"/>
              </a:rPr>
              <a:t>宣贯活动</a:t>
            </a:r>
            <a:r>
              <a:rPr lang="en-US" altLang="zh-CN" sz="1500" dirty="0">
                <a:solidFill>
                  <a:srgbClr val="3C8C92"/>
                </a:solidFill>
                <a:latin typeface="Arial" panose="020B0604020202020204" pitchFamily="34" charset="0"/>
                <a:ea typeface="黑体" panose="02010609060101010101" pitchFamily="49" charset="-122"/>
                <a:sym typeface="宋体" panose="02010600030101010101" pitchFamily="2" charset="-122"/>
              </a:rPr>
              <a:t>/</a:t>
            </a:r>
            <a:r>
              <a:rPr lang="zh-CN" altLang="en-US" sz="1500" dirty="0">
                <a:solidFill>
                  <a:srgbClr val="3C8C92"/>
                </a:solidFill>
                <a:latin typeface="Arial" panose="020B0604020202020204" pitchFamily="34" charset="0"/>
                <a:ea typeface="黑体" panose="02010609060101010101" pitchFamily="49" charset="-122"/>
                <a:sym typeface="宋体" panose="02010600030101010101" pitchFamily="2" charset="-122"/>
              </a:rPr>
              <a:t>联系方式</a:t>
            </a:r>
            <a:endParaRPr lang="zh-CN" altLang="en-US" dirty="0">
              <a:latin typeface="Arial" panose="020B0604020202020204" pitchFamily="34" charset="0"/>
              <a:ea typeface="黑体" panose="02010609060101010101" pitchFamily="49" charset="-122"/>
            </a:endParaRPr>
          </a:p>
        </p:txBody>
      </p:sp>
      <p:sp>
        <p:nvSpPr>
          <p:cNvPr id="81924" name="文本框 4"/>
          <p:cNvSpPr/>
          <p:nvPr/>
        </p:nvSpPr>
        <p:spPr>
          <a:xfrm>
            <a:off x="598488" y="1054100"/>
            <a:ext cx="7502525" cy="2301875"/>
          </a:xfrm>
          <a:prstGeom prst="rect">
            <a:avLst/>
          </a:prstGeom>
          <a:noFill/>
          <a:ln w="9525">
            <a:noFill/>
          </a:ln>
        </p:spPr>
        <p:txBody>
          <a:bodyPr/>
          <a:p>
            <a:pPr>
              <a:lnSpc>
                <a:spcPts val="3500"/>
              </a:lnSpc>
            </a:pP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深圳市标识行业协会标准技术专业委员会</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主任</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3500"/>
              </a:lnSpc>
            </a:pP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CSA</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城市与文旅照明专业委员会</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委员</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3500"/>
              </a:lnSpc>
            </a:pP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深圳市三源彩光电科技有限公司</a:t>
            </a:r>
            <a:r>
              <a:rPr lang="en-US" altLang="zh-CN"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总经理</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3500"/>
              </a:lnSpc>
            </a:pP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张启森</a:t>
            </a:r>
            <a:endPar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3500"/>
              </a:lnSpc>
            </a:pPr>
            <a:r>
              <a:rPr lang="zh-CN" altLang="en-US" dirty="0">
                <a:solidFill>
                  <a:srgbClr val="3C8C92"/>
                </a:solidFill>
                <a:latin typeface="微软雅黑" panose="020B0503020204020204" pitchFamily="34" charset="-122"/>
                <a:ea typeface="微软雅黑" panose="020B0503020204020204" pitchFamily="34" charset="-122"/>
                <a:sym typeface="微软雅黑" panose="020B0503020204020204" pitchFamily="34" charset="-122"/>
              </a:rPr>
              <a:t>Mobile:13751015687</a:t>
            </a:r>
            <a:endParaRPr lang="zh-CN" altLang="en-US" dirty="0">
              <a:latin typeface="Arial" panose="020B0604020202020204" pitchFamily="34" charset="0"/>
              <a:ea typeface="黑体" panose="02010609060101010101" pitchFamily="49" charset="-122"/>
            </a:endParaRPr>
          </a:p>
        </p:txBody>
      </p:sp>
      <p:pic>
        <p:nvPicPr>
          <p:cNvPr id="81925" name="图片 7" descr="二维码"/>
          <p:cNvPicPr>
            <a:picLocks noChangeAspect="1"/>
          </p:cNvPicPr>
          <p:nvPr/>
        </p:nvPicPr>
        <p:blipFill>
          <a:blip r:embed="rId2"/>
          <a:stretch>
            <a:fillRect/>
          </a:stretch>
        </p:blipFill>
        <p:spPr>
          <a:xfrm>
            <a:off x="5984875" y="3641725"/>
            <a:ext cx="2447925" cy="2470150"/>
          </a:xfrm>
          <a:prstGeom prst="rect">
            <a:avLst/>
          </a:prstGeom>
          <a:noFill/>
          <a:ln w="9525">
            <a:noFill/>
          </a:ln>
        </p:spPr>
      </p:pic>
      <p:sp>
        <p:nvSpPr>
          <p:cNvPr id="81926" name="文本框 9"/>
          <p:cNvSpPr/>
          <p:nvPr/>
        </p:nvSpPr>
        <p:spPr>
          <a:xfrm>
            <a:off x="612775" y="3429000"/>
            <a:ext cx="4811713" cy="1014413"/>
          </a:xfrm>
          <a:prstGeom prst="rect">
            <a:avLst/>
          </a:prstGeom>
          <a:noFill/>
          <a:ln w="9525">
            <a:noFill/>
          </a:ln>
        </p:spPr>
        <p:txBody>
          <a:bodyPr>
            <a:spAutoFit/>
          </a:bodyPr>
          <a:p>
            <a:pPr>
              <a:lnSpc>
                <a:spcPct val="150000"/>
              </a:lnSpc>
            </a:pPr>
            <a:r>
              <a:rPr lang="zh-CN" altLang="en-US" sz="2000" dirty="0">
                <a:solidFill>
                  <a:srgbClr val="FF0000"/>
                </a:solidFill>
                <a:latin typeface="Arial" panose="020B0604020202020204" pitchFamily="34" charset="0"/>
                <a:ea typeface="黑体" panose="02010609060101010101" pitchFamily="49" charset="-122"/>
                <a:sym typeface="Arial" panose="020B0604020202020204" pitchFamily="34" charset="0"/>
              </a:rPr>
              <a:t>       欢迎各位专家、用户、同行，提出技术意见、建议和改进方案。</a:t>
            </a:r>
            <a:endParaRPr lang="zh-CN" altLang="en-US" dirty="0">
              <a:latin typeface="Arial" panose="020B0604020202020204" pitchFamily="34" charset="0"/>
              <a:ea typeface="黑体" panose="02010609060101010101" pitchFamily="49" charset="-122"/>
            </a:endParaRPr>
          </a:p>
        </p:txBody>
      </p:sp>
    </p:spTree>
  </p:cSld>
  <p:clrMapOvr>
    <a:masterClrMapping/>
  </p:clrMapOvr>
</p:sld>
</file>

<file path=ppt/tags/tag1.xml><?xml version="1.0" encoding="utf-8"?>
<p:tagLst xmlns:p="http://schemas.openxmlformats.org/presentationml/2006/main">
  <p:tag name="KSO_WM_UNIT_PLACING_PICTURE_USER_VIEWPORT" val="{&quot;height&quot;:10781,&quot;width&quot;:14366}"/>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PP_MARK_KEY" val="4d7baced-cf4e-4880-965c-c2f81cd55fb5"/>
  <p:tag name="COMMONDATA" val="eyJoZGlkIjoiZWQ4YTUwZWY2NWEzNzA5NDc3ZjI5OWIwOTc2YjIzZDE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7683</Words>
  <Application>WPS 演示</Application>
  <PresentationFormat>全屏显示(4:3)</PresentationFormat>
  <Paragraphs>308</Paragraphs>
  <Slides>48</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48</vt:i4>
      </vt:variant>
    </vt:vector>
  </HeadingPairs>
  <TitlesOfParts>
    <vt:vector size="55" baseType="lpstr">
      <vt:lpstr>Arial</vt:lpstr>
      <vt:lpstr>宋体</vt:lpstr>
      <vt:lpstr>Wingdings</vt:lpstr>
      <vt:lpstr>黑体</vt:lpstr>
      <vt:lpstr>微软雅黑</vt:lpstr>
      <vt:lpstr>Arial Unicode MS</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LED广告光源的质量识别办法</dc:title>
  <dc:creator>SDWM</dc:creator>
  <cp:lastModifiedBy>张启森 三源彩光电</cp:lastModifiedBy>
  <cp:revision>359</cp:revision>
  <dcterms:created xsi:type="dcterms:W3CDTF">2023-03-16T17:36:00Z</dcterms:created>
  <dcterms:modified xsi:type="dcterms:W3CDTF">2023-04-05T02:26:59Z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95EC326434C94047A83AAA91A9907756_13</vt:lpwstr>
  </property>
</Properties>
</file>